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20"/>
  </p:notesMasterIdLst>
  <p:handoutMasterIdLst>
    <p:handoutMasterId r:id="rId21"/>
  </p:handoutMasterIdLst>
  <p:sldIdLst>
    <p:sldId id="285" r:id="rId2"/>
    <p:sldId id="341" r:id="rId3"/>
    <p:sldId id="338" r:id="rId4"/>
    <p:sldId id="340" r:id="rId5"/>
    <p:sldId id="344" r:id="rId6"/>
    <p:sldId id="342" r:id="rId7"/>
    <p:sldId id="343" r:id="rId8"/>
    <p:sldId id="293" r:id="rId9"/>
    <p:sldId id="295" r:id="rId10"/>
    <p:sldId id="332" r:id="rId11"/>
    <p:sldId id="327" r:id="rId12"/>
    <p:sldId id="330" r:id="rId13"/>
    <p:sldId id="331" r:id="rId14"/>
    <p:sldId id="333" r:id="rId15"/>
    <p:sldId id="335" r:id="rId16"/>
    <p:sldId id="334" r:id="rId17"/>
    <p:sldId id="345" r:id="rId18"/>
    <p:sldId id="287" r:id="rId19"/>
  </p:sldIdLst>
  <p:sldSz cx="9144000" cy="6858000" type="screen4x3"/>
  <p:notesSz cx="6858000" cy="9144000"/>
  <p:defaultTextStyle>
    <a:defPPr>
      <a:defRPr lang="ru-RU"/>
    </a:defPPr>
    <a:lvl1pPr marL="0" algn="l" defTabSz="914077" rtl="0" eaLnBrk="1" latinLnBrk="0" hangingPunct="1">
      <a:defRPr sz="1800" kern="1200">
        <a:solidFill>
          <a:schemeClr val="tx1"/>
        </a:solidFill>
        <a:latin typeface="+mn-lt"/>
        <a:ea typeface="+mn-ea"/>
        <a:cs typeface="+mn-cs"/>
      </a:defRPr>
    </a:lvl1pPr>
    <a:lvl2pPr marL="457039" algn="l" defTabSz="914077" rtl="0" eaLnBrk="1" latinLnBrk="0" hangingPunct="1">
      <a:defRPr sz="1800" kern="1200">
        <a:solidFill>
          <a:schemeClr val="tx1"/>
        </a:solidFill>
        <a:latin typeface="+mn-lt"/>
        <a:ea typeface="+mn-ea"/>
        <a:cs typeface="+mn-cs"/>
      </a:defRPr>
    </a:lvl2pPr>
    <a:lvl3pPr marL="914077" algn="l" defTabSz="914077" rtl="0" eaLnBrk="1" latinLnBrk="0" hangingPunct="1">
      <a:defRPr sz="1800" kern="1200">
        <a:solidFill>
          <a:schemeClr val="tx1"/>
        </a:solidFill>
        <a:latin typeface="+mn-lt"/>
        <a:ea typeface="+mn-ea"/>
        <a:cs typeface="+mn-cs"/>
      </a:defRPr>
    </a:lvl3pPr>
    <a:lvl4pPr marL="1371116" algn="l" defTabSz="914077" rtl="0" eaLnBrk="1" latinLnBrk="0" hangingPunct="1">
      <a:defRPr sz="1800" kern="1200">
        <a:solidFill>
          <a:schemeClr val="tx1"/>
        </a:solidFill>
        <a:latin typeface="+mn-lt"/>
        <a:ea typeface="+mn-ea"/>
        <a:cs typeface="+mn-cs"/>
      </a:defRPr>
    </a:lvl4pPr>
    <a:lvl5pPr marL="1828155" algn="l" defTabSz="914077" rtl="0" eaLnBrk="1" latinLnBrk="0" hangingPunct="1">
      <a:defRPr sz="1800" kern="1200">
        <a:solidFill>
          <a:schemeClr val="tx1"/>
        </a:solidFill>
        <a:latin typeface="+mn-lt"/>
        <a:ea typeface="+mn-ea"/>
        <a:cs typeface="+mn-cs"/>
      </a:defRPr>
    </a:lvl5pPr>
    <a:lvl6pPr marL="2285192" algn="l" defTabSz="914077" rtl="0" eaLnBrk="1" latinLnBrk="0" hangingPunct="1">
      <a:defRPr sz="1800" kern="1200">
        <a:solidFill>
          <a:schemeClr val="tx1"/>
        </a:solidFill>
        <a:latin typeface="+mn-lt"/>
        <a:ea typeface="+mn-ea"/>
        <a:cs typeface="+mn-cs"/>
      </a:defRPr>
    </a:lvl6pPr>
    <a:lvl7pPr marL="2742232" algn="l" defTabSz="914077" rtl="0" eaLnBrk="1" latinLnBrk="0" hangingPunct="1">
      <a:defRPr sz="1800" kern="1200">
        <a:solidFill>
          <a:schemeClr val="tx1"/>
        </a:solidFill>
        <a:latin typeface="+mn-lt"/>
        <a:ea typeface="+mn-ea"/>
        <a:cs typeface="+mn-cs"/>
      </a:defRPr>
    </a:lvl7pPr>
    <a:lvl8pPr marL="3199271" algn="l" defTabSz="914077" rtl="0" eaLnBrk="1" latinLnBrk="0" hangingPunct="1">
      <a:defRPr sz="1800" kern="1200">
        <a:solidFill>
          <a:schemeClr val="tx1"/>
        </a:solidFill>
        <a:latin typeface="+mn-lt"/>
        <a:ea typeface="+mn-ea"/>
        <a:cs typeface="+mn-cs"/>
      </a:defRPr>
    </a:lvl8pPr>
    <a:lvl9pPr marL="3656308" algn="l" defTabSz="914077"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1181"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9AB173-E776-4293-A43E-D623635A4D68}" type="doc">
      <dgm:prSet loTypeId="urn:microsoft.com/office/officeart/2008/layout/HorizontalMultiLevelHierarchy" loCatId="hierarchy" qsTypeId="urn:microsoft.com/office/officeart/2005/8/quickstyle/simple1" qsCatId="simple" csTypeId="urn:microsoft.com/office/officeart/2005/8/colors/accent1_2" csCatId="accent1" phldr="1"/>
      <dgm:spPr/>
      <dgm:t>
        <a:bodyPr/>
        <a:lstStyle/>
        <a:p>
          <a:endParaRPr lang="ru-RU"/>
        </a:p>
      </dgm:t>
    </dgm:pt>
    <dgm:pt modelId="{26900C2D-0FD7-4639-A1C2-5BEA52E6509F}">
      <dgm:prSet phldrT="[Текст]" custT="1"/>
      <dgm:spPr>
        <a:solidFill>
          <a:schemeClr val="tx2">
            <a:lumMod val="40000"/>
            <a:lumOff val="60000"/>
          </a:schemeClr>
        </a:solidFill>
      </dgm:spPr>
      <dgm:t>
        <a:bodyPr/>
        <a:lstStyle/>
        <a:p>
          <a:r>
            <a:rPr lang="ru-RU" sz="1800" baseline="0" dirty="0" smtClean="0">
              <a:solidFill>
                <a:schemeClr val="tx1"/>
              </a:solidFill>
              <a:latin typeface="Times New Roman" panose="02020603050405020304" pitchFamily="18" charset="0"/>
              <a:cs typeface="Times New Roman" panose="02020603050405020304" pitchFamily="18" charset="0"/>
            </a:rPr>
            <a:t>Вне зависимости от осуществляемой деятельности плательщики - работодатели  представляют  в  составе Расчета</a:t>
          </a:r>
          <a:endParaRPr lang="ru-RU" sz="1800" baseline="0" dirty="0">
            <a:solidFill>
              <a:schemeClr val="tx1"/>
            </a:solidFill>
          </a:endParaRPr>
        </a:p>
      </dgm:t>
    </dgm:pt>
    <dgm:pt modelId="{B13E7CFD-ECAE-430B-ACE2-333F2DEFD2E9}" type="parTrans" cxnId="{8AC67E86-A9BB-4DA6-B75B-926AECFE4B07}">
      <dgm:prSet/>
      <dgm:spPr/>
      <dgm:t>
        <a:bodyPr/>
        <a:lstStyle/>
        <a:p>
          <a:endParaRPr lang="ru-RU"/>
        </a:p>
      </dgm:t>
    </dgm:pt>
    <dgm:pt modelId="{B60D4D7B-D6C7-4804-809F-E71E0A310225}" type="sibTrans" cxnId="{8AC67E86-A9BB-4DA6-B75B-926AECFE4B07}">
      <dgm:prSet/>
      <dgm:spPr/>
      <dgm:t>
        <a:bodyPr/>
        <a:lstStyle/>
        <a:p>
          <a:endParaRPr lang="ru-RU"/>
        </a:p>
      </dgm:t>
    </dgm:pt>
    <dgm:pt modelId="{7E6339A5-5F15-4B9C-B719-BB8D4323AD15}">
      <dgm:prSet phldrT="[Текст]" custT="1"/>
      <dgm:spPr>
        <a:solidFill>
          <a:schemeClr val="tx2">
            <a:lumMod val="40000"/>
            <a:lumOff val="60000"/>
          </a:schemeClr>
        </a:solidFill>
      </dgm:spPr>
      <dgm:t>
        <a:bodyPr/>
        <a:lstStyle/>
        <a:p>
          <a:r>
            <a:rPr lang="ru-RU" sz="1800" dirty="0" smtClean="0">
              <a:solidFill>
                <a:schemeClr val="tx1"/>
              </a:solidFill>
              <a:latin typeface="Times New Roman" panose="02020603050405020304" pitchFamily="18" charset="0"/>
              <a:cs typeface="Times New Roman" panose="02020603050405020304" pitchFamily="18" charset="0"/>
            </a:rPr>
            <a:t>Титульный лист</a:t>
          </a:r>
          <a:endParaRPr lang="ru-RU" sz="1800" dirty="0">
            <a:solidFill>
              <a:schemeClr val="tx1"/>
            </a:solidFill>
          </a:endParaRPr>
        </a:p>
      </dgm:t>
    </dgm:pt>
    <dgm:pt modelId="{C3AC316C-BB52-4F06-9602-553D2F6FEBC7}" type="parTrans" cxnId="{B6DCF2A4-A173-4715-A785-0248B10E64F9}">
      <dgm:prSet/>
      <dgm:spPr/>
      <dgm:t>
        <a:bodyPr/>
        <a:lstStyle/>
        <a:p>
          <a:endParaRPr lang="ru-RU" dirty="0"/>
        </a:p>
      </dgm:t>
    </dgm:pt>
    <dgm:pt modelId="{3DB139A0-AF5C-4AAC-ACB6-DD6F10BE663A}" type="sibTrans" cxnId="{B6DCF2A4-A173-4715-A785-0248B10E64F9}">
      <dgm:prSet/>
      <dgm:spPr/>
      <dgm:t>
        <a:bodyPr/>
        <a:lstStyle/>
        <a:p>
          <a:endParaRPr lang="ru-RU"/>
        </a:p>
      </dgm:t>
    </dgm:pt>
    <dgm:pt modelId="{7F56CAEA-35EA-45B4-93B2-54EC0D53D6E0}">
      <dgm:prSet phldrT="[Текст]" custT="1"/>
      <dgm:spPr>
        <a:solidFill>
          <a:schemeClr val="tx2">
            <a:lumMod val="40000"/>
            <a:lumOff val="60000"/>
          </a:schemeClr>
        </a:solidFill>
      </dgm:spPr>
      <dgm:t>
        <a:bodyPr/>
        <a:lstStyle/>
        <a:p>
          <a:pPr algn="l"/>
          <a:r>
            <a:rPr lang="ru-RU" sz="1800" u="sng" dirty="0" smtClean="0">
              <a:solidFill>
                <a:schemeClr val="tx1"/>
              </a:solidFill>
              <a:latin typeface="Times New Roman" panose="02020603050405020304" pitchFamily="18" charset="0"/>
              <a:cs typeface="Times New Roman" panose="02020603050405020304" pitchFamily="18" charset="0"/>
            </a:rPr>
            <a:t>Подраздел 1.1.</a:t>
          </a:r>
          <a:r>
            <a:rPr lang="ru-RU" sz="1800" dirty="0" smtClean="0">
              <a:solidFill>
                <a:schemeClr val="tx1"/>
              </a:solidFill>
              <a:latin typeface="Times New Roman" panose="02020603050405020304" pitchFamily="18" charset="0"/>
              <a:cs typeface="Times New Roman" panose="02020603050405020304" pitchFamily="18" charset="0"/>
            </a:rPr>
            <a:t> Расчет сумм взносов на обязательное пенсионное страхование и </a:t>
          </a:r>
          <a:r>
            <a:rPr lang="ru-RU" sz="1800" u="sng" dirty="0" smtClean="0">
              <a:solidFill>
                <a:schemeClr val="tx1"/>
              </a:solidFill>
              <a:latin typeface="Times New Roman" panose="02020603050405020304" pitchFamily="18" charset="0"/>
              <a:cs typeface="Times New Roman" panose="02020603050405020304" pitchFamily="18" charset="0"/>
            </a:rPr>
            <a:t>Подраздел 1.2</a:t>
          </a:r>
          <a:r>
            <a:rPr lang="ru-RU" sz="1800" dirty="0" smtClean="0">
              <a:solidFill>
                <a:schemeClr val="tx1"/>
              </a:solidFill>
              <a:latin typeface="Times New Roman" panose="02020603050405020304" pitchFamily="18" charset="0"/>
              <a:cs typeface="Times New Roman" panose="02020603050405020304" pitchFamily="18" charset="0"/>
            </a:rPr>
            <a:t> Расчет сумм взносов на обязательное медицинское страхование </a:t>
          </a:r>
          <a:r>
            <a:rPr lang="ru-RU" sz="1800" u="sng" dirty="0" smtClean="0">
              <a:solidFill>
                <a:schemeClr val="tx1"/>
              </a:solidFill>
              <a:latin typeface="Times New Roman" panose="02020603050405020304" pitchFamily="18" charset="0"/>
              <a:cs typeface="Times New Roman" panose="02020603050405020304" pitchFamily="18" charset="0"/>
            </a:rPr>
            <a:t>Приложения 1 к Разделу 1.</a:t>
          </a:r>
          <a:endParaRPr lang="ru-RU" sz="1800" dirty="0">
            <a:solidFill>
              <a:schemeClr val="tx1"/>
            </a:solidFill>
          </a:endParaRPr>
        </a:p>
      </dgm:t>
    </dgm:pt>
    <dgm:pt modelId="{1F87A4B5-C1CD-49A4-8DEB-984288710C5D}" type="parTrans" cxnId="{5E7C7B6D-6C28-4221-9EF2-881A90118BC4}">
      <dgm:prSet/>
      <dgm:spPr/>
      <dgm:t>
        <a:bodyPr/>
        <a:lstStyle/>
        <a:p>
          <a:endParaRPr lang="ru-RU" dirty="0"/>
        </a:p>
      </dgm:t>
    </dgm:pt>
    <dgm:pt modelId="{693C704B-ADD0-446C-A588-4B2C34DC33DE}" type="sibTrans" cxnId="{5E7C7B6D-6C28-4221-9EF2-881A90118BC4}">
      <dgm:prSet/>
      <dgm:spPr/>
      <dgm:t>
        <a:bodyPr/>
        <a:lstStyle/>
        <a:p>
          <a:endParaRPr lang="ru-RU"/>
        </a:p>
      </dgm:t>
    </dgm:pt>
    <dgm:pt modelId="{F7332777-084B-4D2B-BB73-A8023C8DE82E}">
      <dgm:prSet phldrT="[Текст]" custT="1"/>
      <dgm:spPr>
        <a:solidFill>
          <a:schemeClr val="tx2">
            <a:lumMod val="40000"/>
            <a:lumOff val="60000"/>
          </a:schemeClr>
        </a:solidFill>
      </dgm:spPr>
      <dgm:t>
        <a:bodyPr/>
        <a:lstStyle/>
        <a:p>
          <a:pPr algn="l"/>
          <a:r>
            <a:rPr lang="ru-RU" sz="1800" u="sng" dirty="0" smtClean="0">
              <a:solidFill>
                <a:schemeClr val="tx1"/>
              </a:solidFill>
              <a:latin typeface="Times New Roman" panose="02020603050405020304" pitchFamily="18" charset="0"/>
              <a:cs typeface="Times New Roman" panose="02020603050405020304" pitchFamily="18" charset="0"/>
            </a:rPr>
            <a:t>Приложение 2</a:t>
          </a:r>
          <a:r>
            <a:rPr lang="ru-RU" sz="1800" dirty="0" smtClean="0">
              <a:solidFill>
                <a:schemeClr val="tx1"/>
              </a:solidFill>
              <a:latin typeface="Times New Roman" panose="02020603050405020304" pitchFamily="18" charset="0"/>
              <a:cs typeface="Times New Roman" panose="02020603050405020304" pitchFamily="18" charset="0"/>
            </a:rPr>
            <a:t>. Расчет сумм страховых взносов на обязательное социальное страхование на случай временной нетрудоспособности и в связи с материнством к </a:t>
          </a:r>
          <a:r>
            <a:rPr lang="ru-RU" sz="1800" u="sng" dirty="0" smtClean="0">
              <a:solidFill>
                <a:schemeClr val="tx1"/>
              </a:solidFill>
              <a:latin typeface="Times New Roman" panose="02020603050405020304" pitchFamily="18" charset="0"/>
              <a:cs typeface="Times New Roman" panose="02020603050405020304" pitchFamily="18" charset="0"/>
            </a:rPr>
            <a:t>Разделу 1.</a:t>
          </a:r>
          <a:endParaRPr lang="ru-RU" sz="1800" dirty="0">
            <a:solidFill>
              <a:schemeClr val="tx1"/>
            </a:solidFill>
          </a:endParaRPr>
        </a:p>
      </dgm:t>
    </dgm:pt>
    <dgm:pt modelId="{5A0FDFCF-540C-49FA-9F5D-DD696483CB7A}" type="parTrans" cxnId="{5EEF3FBC-9511-4457-970E-F894726C4227}">
      <dgm:prSet/>
      <dgm:spPr/>
      <dgm:t>
        <a:bodyPr/>
        <a:lstStyle/>
        <a:p>
          <a:endParaRPr lang="ru-RU" dirty="0"/>
        </a:p>
      </dgm:t>
    </dgm:pt>
    <dgm:pt modelId="{1ED49C89-2FEA-4E89-9D23-EA6689C8A9D6}" type="sibTrans" cxnId="{5EEF3FBC-9511-4457-970E-F894726C4227}">
      <dgm:prSet/>
      <dgm:spPr/>
      <dgm:t>
        <a:bodyPr/>
        <a:lstStyle/>
        <a:p>
          <a:endParaRPr lang="ru-RU"/>
        </a:p>
      </dgm:t>
    </dgm:pt>
    <dgm:pt modelId="{0ED95BDF-ED2B-42B5-98FB-CFBF4005CB34}">
      <dgm:prSet custT="1"/>
      <dgm:spPr>
        <a:solidFill>
          <a:schemeClr val="tx2">
            <a:lumMod val="40000"/>
            <a:lumOff val="60000"/>
          </a:schemeClr>
        </a:solidFill>
      </dgm:spPr>
      <dgm:t>
        <a:bodyPr/>
        <a:lstStyle/>
        <a:p>
          <a:pPr algn="l"/>
          <a:r>
            <a:rPr lang="ru-RU" sz="1800" u="sng" dirty="0" smtClean="0">
              <a:solidFill>
                <a:schemeClr val="tx1"/>
              </a:solidFill>
              <a:latin typeface="Times New Roman" panose="02020603050405020304" pitchFamily="18" charset="0"/>
              <a:cs typeface="Times New Roman" panose="02020603050405020304" pitchFamily="18" charset="0"/>
            </a:rPr>
            <a:t>Раздел 1</a:t>
          </a:r>
          <a:r>
            <a:rPr lang="ru-RU" sz="1800" dirty="0" smtClean="0">
              <a:solidFill>
                <a:schemeClr val="tx1"/>
              </a:solidFill>
              <a:latin typeface="Times New Roman" panose="02020603050405020304" pitchFamily="18" charset="0"/>
              <a:cs typeface="Times New Roman" panose="02020603050405020304" pitchFamily="18" charset="0"/>
            </a:rPr>
            <a:t>. Сводные данные об обязательствах        плательщика страховых взносов</a:t>
          </a:r>
          <a:r>
            <a:rPr lang="ru-RU" sz="2000" dirty="0" smtClean="0">
              <a:latin typeface="Times New Roman" panose="02020603050405020304" pitchFamily="18" charset="0"/>
              <a:cs typeface="Times New Roman" panose="02020603050405020304" pitchFamily="18" charset="0"/>
            </a:rPr>
            <a:t>.</a:t>
          </a:r>
        </a:p>
      </dgm:t>
    </dgm:pt>
    <dgm:pt modelId="{161065EF-C653-4439-8BE1-E671F186A6FE}" type="parTrans" cxnId="{F42B1604-803E-475A-AA6D-36CDBDFD7696}">
      <dgm:prSet/>
      <dgm:spPr/>
      <dgm:t>
        <a:bodyPr/>
        <a:lstStyle/>
        <a:p>
          <a:endParaRPr lang="ru-RU" dirty="0"/>
        </a:p>
      </dgm:t>
    </dgm:pt>
    <dgm:pt modelId="{B440281A-764C-4BAD-BD3F-1B2CFF2BEDB4}" type="sibTrans" cxnId="{F42B1604-803E-475A-AA6D-36CDBDFD7696}">
      <dgm:prSet/>
      <dgm:spPr/>
      <dgm:t>
        <a:bodyPr/>
        <a:lstStyle/>
        <a:p>
          <a:endParaRPr lang="ru-RU"/>
        </a:p>
      </dgm:t>
    </dgm:pt>
    <dgm:pt modelId="{877AC58B-F525-4DC7-ACC1-16CD4794739C}">
      <dgm:prSet custT="1"/>
      <dgm:spPr>
        <a:solidFill>
          <a:schemeClr val="tx2">
            <a:lumMod val="40000"/>
            <a:lumOff val="60000"/>
          </a:schemeClr>
        </a:solidFill>
      </dgm:spPr>
      <dgm:t>
        <a:bodyPr/>
        <a:lstStyle/>
        <a:p>
          <a:pPr algn="l"/>
          <a:r>
            <a:rPr lang="ru-RU" sz="1800" u="sng" dirty="0" smtClean="0">
              <a:solidFill>
                <a:schemeClr val="tx1"/>
              </a:solidFill>
              <a:latin typeface="Times New Roman" panose="02020603050405020304" pitchFamily="18" charset="0"/>
              <a:cs typeface="Times New Roman" panose="02020603050405020304" pitchFamily="18" charset="0"/>
            </a:rPr>
            <a:t>Раздел 3</a:t>
          </a:r>
          <a:r>
            <a:rPr lang="ru-RU" sz="1800" dirty="0" smtClean="0">
              <a:solidFill>
                <a:schemeClr val="tx1"/>
              </a:solidFill>
              <a:latin typeface="Times New Roman" panose="02020603050405020304" pitchFamily="18" charset="0"/>
              <a:cs typeface="Times New Roman" panose="02020603050405020304" pitchFamily="18" charset="0"/>
            </a:rPr>
            <a:t>. Персонифицированные сведения о застрахованных лицах</a:t>
          </a:r>
          <a:r>
            <a:rPr lang="en-US" sz="1800" dirty="0" smtClean="0">
              <a:solidFill>
                <a:schemeClr val="tx1"/>
              </a:solidFill>
              <a:latin typeface="Times New Roman" panose="02020603050405020304" pitchFamily="18" charset="0"/>
              <a:cs typeface="Times New Roman" panose="02020603050405020304" pitchFamily="18" charset="0"/>
            </a:rPr>
            <a:t>.</a:t>
          </a:r>
          <a:endParaRPr lang="ru-RU" sz="1800" dirty="0" smtClean="0">
            <a:solidFill>
              <a:schemeClr val="tx1"/>
            </a:solidFill>
            <a:latin typeface="Times New Roman" panose="02020603050405020304" pitchFamily="18" charset="0"/>
            <a:cs typeface="Times New Roman" panose="02020603050405020304" pitchFamily="18" charset="0"/>
          </a:endParaRPr>
        </a:p>
      </dgm:t>
    </dgm:pt>
    <dgm:pt modelId="{9A7BE7C2-2E98-459D-92A6-E89B6248EA05}" type="parTrans" cxnId="{14178BA7-0291-44FA-AEA4-EAFA22168522}">
      <dgm:prSet/>
      <dgm:spPr/>
      <dgm:t>
        <a:bodyPr/>
        <a:lstStyle/>
        <a:p>
          <a:endParaRPr lang="ru-RU" dirty="0"/>
        </a:p>
      </dgm:t>
    </dgm:pt>
    <dgm:pt modelId="{DF8AC176-4D7F-4B53-B029-98D0475600A7}" type="sibTrans" cxnId="{14178BA7-0291-44FA-AEA4-EAFA22168522}">
      <dgm:prSet/>
      <dgm:spPr/>
      <dgm:t>
        <a:bodyPr/>
        <a:lstStyle/>
        <a:p>
          <a:endParaRPr lang="ru-RU"/>
        </a:p>
      </dgm:t>
    </dgm:pt>
    <dgm:pt modelId="{8E6BFD15-B217-4031-9744-28A3951F0632}" type="pres">
      <dgm:prSet presAssocID="{D99AB173-E776-4293-A43E-D623635A4D68}" presName="Name0" presStyleCnt="0">
        <dgm:presLayoutVars>
          <dgm:chPref val="1"/>
          <dgm:dir/>
          <dgm:animOne val="branch"/>
          <dgm:animLvl val="lvl"/>
          <dgm:resizeHandles val="exact"/>
        </dgm:presLayoutVars>
      </dgm:prSet>
      <dgm:spPr/>
      <dgm:t>
        <a:bodyPr/>
        <a:lstStyle/>
        <a:p>
          <a:endParaRPr lang="ru-RU"/>
        </a:p>
      </dgm:t>
    </dgm:pt>
    <dgm:pt modelId="{983CA775-E73A-45BA-98E8-D9D7CF71408A}" type="pres">
      <dgm:prSet presAssocID="{26900C2D-0FD7-4639-A1C2-5BEA52E6509F}" presName="root1" presStyleCnt="0"/>
      <dgm:spPr/>
    </dgm:pt>
    <dgm:pt modelId="{D3BEA723-1ED7-47D8-888B-CA522EDF1310}" type="pres">
      <dgm:prSet presAssocID="{26900C2D-0FD7-4639-A1C2-5BEA52E6509F}" presName="LevelOneTextNode" presStyleLbl="node0" presStyleIdx="0" presStyleCnt="1" custAng="5400000" custScaleX="225170" custScaleY="46863" custLinFactX="-17059" custLinFactNeighborX="-100000">
        <dgm:presLayoutVars>
          <dgm:chPref val="3"/>
        </dgm:presLayoutVars>
      </dgm:prSet>
      <dgm:spPr/>
      <dgm:t>
        <a:bodyPr/>
        <a:lstStyle/>
        <a:p>
          <a:endParaRPr lang="ru-RU"/>
        </a:p>
      </dgm:t>
    </dgm:pt>
    <dgm:pt modelId="{933ABB12-BB48-40CC-AFFE-1BFFAF5567C0}" type="pres">
      <dgm:prSet presAssocID="{26900C2D-0FD7-4639-A1C2-5BEA52E6509F}" presName="level2hierChild" presStyleCnt="0"/>
      <dgm:spPr/>
    </dgm:pt>
    <dgm:pt modelId="{39E54496-A661-4B10-AB17-B0A002C7B5B5}" type="pres">
      <dgm:prSet presAssocID="{C3AC316C-BB52-4F06-9602-553D2F6FEBC7}" presName="conn2-1" presStyleLbl="parChTrans1D2" presStyleIdx="0" presStyleCnt="5"/>
      <dgm:spPr/>
      <dgm:t>
        <a:bodyPr/>
        <a:lstStyle/>
        <a:p>
          <a:endParaRPr lang="ru-RU"/>
        </a:p>
      </dgm:t>
    </dgm:pt>
    <dgm:pt modelId="{7964FEBA-AE7B-47A3-86F9-D461B23A0ECE}" type="pres">
      <dgm:prSet presAssocID="{C3AC316C-BB52-4F06-9602-553D2F6FEBC7}" presName="connTx" presStyleLbl="parChTrans1D2" presStyleIdx="0" presStyleCnt="5"/>
      <dgm:spPr/>
      <dgm:t>
        <a:bodyPr/>
        <a:lstStyle/>
        <a:p>
          <a:endParaRPr lang="ru-RU"/>
        </a:p>
      </dgm:t>
    </dgm:pt>
    <dgm:pt modelId="{3FAA815E-BADF-4E00-B72B-AF10D87A5C8A}" type="pres">
      <dgm:prSet presAssocID="{7E6339A5-5F15-4B9C-B719-BB8D4323AD15}" presName="root2" presStyleCnt="0"/>
      <dgm:spPr/>
    </dgm:pt>
    <dgm:pt modelId="{F1C6739C-2A46-4050-92EC-6882DE221203}" type="pres">
      <dgm:prSet presAssocID="{7E6339A5-5F15-4B9C-B719-BB8D4323AD15}" presName="LevelTwoTextNode" presStyleLbl="node2" presStyleIdx="0" presStyleCnt="5" custScaleY="40443" custLinFactNeighborX="-167" custLinFactNeighborY="8792">
        <dgm:presLayoutVars>
          <dgm:chPref val="3"/>
        </dgm:presLayoutVars>
      </dgm:prSet>
      <dgm:spPr/>
      <dgm:t>
        <a:bodyPr/>
        <a:lstStyle/>
        <a:p>
          <a:endParaRPr lang="ru-RU"/>
        </a:p>
      </dgm:t>
    </dgm:pt>
    <dgm:pt modelId="{D8153013-7B04-42D8-8F4A-DE1E2532C3AC}" type="pres">
      <dgm:prSet presAssocID="{7E6339A5-5F15-4B9C-B719-BB8D4323AD15}" presName="level3hierChild" presStyleCnt="0"/>
      <dgm:spPr/>
    </dgm:pt>
    <dgm:pt modelId="{79815CD1-6836-4B16-990D-BBCC3E8B5BB5}" type="pres">
      <dgm:prSet presAssocID="{161065EF-C653-4439-8BE1-E671F186A6FE}" presName="conn2-1" presStyleLbl="parChTrans1D2" presStyleIdx="1" presStyleCnt="5"/>
      <dgm:spPr/>
      <dgm:t>
        <a:bodyPr/>
        <a:lstStyle/>
        <a:p>
          <a:endParaRPr lang="ru-RU"/>
        </a:p>
      </dgm:t>
    </dgm:pt>
    <dgm:pt modelId="{8E764037-E137-4A4B-8C6A-5463E60CA393}" type="pres">
      <dgm:prSet presAssocID="{161065EF-C653-4439-8BE1-E671F186A6FE}" presName="connTx" presStyleLbl="parChTrans1D2" presStyleIdx="1" presStyleCnt="5"/>
      <dgm:spPr/>
      <dgm:t>
        <a:bodyPr/>
        <a:lstStyle/>
        <a:p>
          <a:endParaRPr lang="ru-RU"/>
        </a:p>
      </dgm:t>
    </dgm:pt>
    <dgm:pt modelId="{A3B33394-ED2A-4497-904F-A0B4DFFFB626}" type="pres">
      <dgm:prSet presAssocID="{0ED95BDF-ED2B-42B5-98FB-CFBF4005CB34}" presName="root2" presStyleCnt="0"/>
      <dgm:spPr/>
    </dgm:pt>
    <dgm:pt modelId="{DC1BA8F8-BF4F-4B92-9027-2F00D7085A1F}" type="pres">
      <dgm:prSet presAssocID="{0ED95BDF-ED2B-42B5-98FB-CFBF4005CB34}" presName="LevelTwoTextNode" presStyleLbl="node2" presStyleIdx="1" presStyleCnt="5" custScaleX="153942" custScaleY="134589" custLinFactNeighborX="254" custLinFactNeighborY="64">
        <dgm:presLayoutVars>
          <dgm:chPref val="3"/>
        </dgm:presLayoutVars>
      </dgm:prSet>
      <dgm:spPr/>
      <dgm:t>
        <a:bodyPr/>
        <a:lstStyle/>
        <a:p>
          <a:endParaRPr lang="ru-RU"/>
        </a:p>
      </dgm:t>
    </dgm:pt>
    <dgm:pt modelId="{97A58840-CBE2-453C-885E-4A89F88DD19F}" type="pres">
      <dgm:prSet presAssocID="{0ED95BDF-ED2B-42B5-98FB-CFBF4005CB34}" presName="level3hierChild" presStyleCnt="0"/>
      <dgm:spPr/>
    </dgm:pt>
    <dgm:pt modelId="{38BE06EF-3372-4733-B989-A9619F196D0C}" type="pres">
      <dgm:prSet presAssocID="{1F87A4B5-C1CD-49A4-8DEB-984288710C5D}" presName="conn2-1" presStyleLbl="parChTrans1D2" presStyleIdx="2" presStyleCnt="5"/>
      <dgm:spPr/>
      <dgm:t>
        <a:bodyPr/>
        <a:lstStyle/>
        <a:p>
          <a:endParaRPr lang="ru-RU"/>
        </a:p>
      </dgm:t>
    </dgm:pt>
    <dgm:pt modelId="{B1B11D36-A45C-4D8C-8408-2DC1EDA6999C}" type="pres">
      <dgm:prSet presAssocID="{1F87A4B5-C1CD-49A4-8DEB-984288710C5D}" presName="connTx" presStyleLbl="parChTrans1D2" presStyleIdx="2" presStyleCnt="5"/>
      <dgm:spPr/>
      <dgm:t>
        <a:bodyPr/>
        <a:lstStyle/>
        <a:p>
          <a:endParaRPr lang="ru-RU"/>
        </a:p>
      </dgm:t>
    </dgm:pt>
    <dgm:pt modelId="{BBBCAF6D-740B-49EA-B438-004CAA3F5728}" type="pres">
      <dgm:prSet presAssocID="{7F56CAEA-35EA-45B4-93B2-54EC0D53D6E0}" presName="root2" presStyleCnt="0"/>
      <dgm:spPr/>
    </dgm:pt>
    <dgm:pt modelId="{9192FC13-F649-43A6-BF3B-A0BE69AEDCF9}" type="pres">
      <dgm:prSet presAssocID="{7F56CAEA-35EA-45B4-93B2-54EC0D53D6E0}" presName="LevelTwoTextNode" presStyleLbl="node2" presStyleIdx="2" presStyleCnt="5" custAng="0" custScaleX="162284" custScaleY="184426" custLinFactNeighborX="201" custLinFactNeighborY="15132">
        <dgm:presLayoutVars>
          <dgm:chPref val="3"/>
        </dgm:presLayoutVars>
      </dgm:prSet>
      <dgm:spPr/>
      <dgm:t>
        <a:bodyPr/>
        <a:lstStyle/>
        <a:p>
          <a:endParaRPr lang="ru-RU"/>
        </a:p>
      </dgm:t>
    </dgm:pt>
    <dgm:pt modelId="{40A78C6F-7B3E-404D-9AC4-BD78463DEC7D}" type="pres">
      <dgm:prSet presAssocID="{7F56CAEA-35EA-45B4-93B2-54EC0D53D6E0}" presName="level3hierChild" presStyleCnt="0"/>
      <dgm:spPr/>
    </dgm:pt>
    <dgm:pt modelId="{F9B7EC93-A415-4DC6-B344-7E9C5FD0CFAA}" type="pres">
      <dgm:prSet presAssocID="{5A0FDFCF-540C-49FA-9F5D-DD696483CB7A}" presName="conn2-1" presStyleLbl="parChTrans1D2" presStyleIdx="3" presStyleCnt="5"/>
      <dgm:spPr/>
      <dgm:t>
        <a:bodyPr/>
        <a:lstStyle/>
        <a:p>
          <a:endParaRPr lang="ru-RU"/>
        </a:p>
      </dgm:t>
    </dgm:pt>
    <dgm:pt modelId="{D513C258-5ECA-4903-861A-7D84E9027C65}" type="pres">
      <dgm:prSet presAssocID="{5A0FDFCF-540C-49FA-9F5D-DD696483CB7A}" presName="connTx" presStyleLbl="parChTrans1D2" presStyleIdx="3" presStyleCnt="5"/>
      <dgm:spPr/>
      <dgm:t>
        <a:bodyPr/>
        <a:lstStyle/>
        <a:p>
          <a:endParaRPr lang="ru-RU"/>
        </a:p>
      </dgm:t>
    </dgm:pt>
    <dgm:pt modelId="{1E09B9E9-3B0B-465E-8EF3-977A82D6ACF3}" type="pres">
      <dgm:prSet presAssocID="{F7332777-084B-4D2B-BB73-A8023C8DE82E}" presName="root2" presStyleCnt="0"/>
      <dgm:spPr/>
    </dgm:pt>
    <dgm:pt modelId="{DD1BAD77-EC60-4DEC-B60A-E53789D6E84D}" type="pres">
      <dgm:prSet presAssocID="{F7332777-084B-4D2B-BB73-A8023C8DE82E}" presName="LevelTwoTextNode" presStyleLbl="node2" presStyleIdx="3" presStyleCnt="5" custScaleX="217160" custScaleY="118920" custLinFactNeighborX="-203" custLinFactNeighborY="-6923">
        <dgm:presLayoutVars>
          <dgm:chPref val="3"/>
        </dgm:presLayoutVars>
      </dgm:prSet>
      <dgm:spPr/>
      <dgm:t>
        <a:bodyPr/>
        <a:lstStyle/>
        <a:p>
          <a:endParaRPr lang="ru-RU"/>
        </a:p>
      </dgm:t>
    </dgm:pt>
    <dgm:pt modelId="{67111F73-CB94-47F7-91AA-074895A9391F}" type="pres">
      <dgm:prSet presAssocID="{F7332777-084B-4D2B-BB73-A8023C8DE82E}" presName="level3hierChild" presStyleCnt="0"/>
      <dgm:spPr/>
    </dgm:pt>
    <dgm:pt modelId="{E15C32BB-C9ED-4BF2-AC8A-A2E11E7A8693}" type="pres">
      <dgm:prSet presAssocID="{9A7BE7C2-2E98-459D-92A6-E89B6248EA05}" presName="conn2-1" presStyleLbl="parChTrans1D2" presStyleIdx="4" presStyleCnt="5"/>
      <dgm:spPr/>
      <dgm:t>
        <a:bodyPr/>
        <a:lstStyle/>
        <a:p>
          <a:endParaRPr lang="ru-RU"/>
        </a:p>
      </dgm:t>
    </dgm:pt>
    <dgm:pt modelId="{FBC305C3-39DF-44AF-A390-D51DB0FC39AA}" type="pres">
      <dgm:prSet presAssocID="{9A7BE7C2-2E98-459D-92A6-E89B6248EA05}" presName="connTx" presStyleLbl="parChTrans1D2" presStyleIdx="4" presStyleCnt="5"/>
      <dgm:spPr/>
      <dgm:t>
        <a:bodyPr/>
        <a:lstStyle/>
        <a:p>
          <a:endParaRPr lang="ru-RU"/>
        </a:p>
      </dgm:t>
    </dgm:pt>
    <dgm:pt modelId="{D7A2111C-3FF8-4079-A24B-750D02637B88}" type="pres">
      <dgm:prSet presAssocID="{877AC58B-F525-4DC7-ACC1-16CD4794739C}" presName="root2" presStyleCnt="0"/>
      <dgm:spPr/>
    </dgm:pt>
    <dgm:pt modelId="{83199606-FA7A-47C2-AF5F-05C2A7A7AFDD}" type="pres">
      <dgm:prSet presAssocID="{877AC58B-F525-4DC7-ACC1-16CD4794739C}" presName="LevelTwoTextNode" presStyleLbl="node2" presStyleIdx="4" presStyleCnt="5" custScaleX="129232" custScaleY="55746" custLinFactNeighborX="419" custLinFactNeighborY="-9393">
        <dgm:presLayoutVars>
          <dgm:chPref val="3"/>
        </dgm:presLayoutVars>
      </dgm:prSet>
      <dgm:spPr/>
      <dgm:t>
        <a:bodyPr/>
        <a:lstStyle/>
        <a:p>
          <a:endParaRPr lang="ru-RU"/>
        </a:p>
      </dgm:t>
    </dgm:pt>
    <dgm:pt modelId="{033B28C5-846A-45C6-AF69-FFD7DA5F9172}" type="pres">
      <dgm:prSet presAssocID="{877AC58B-F525-4DC7-ACC1-16CD4794739C}" presName="level3hierChild" presStyleCnt="0"/>
      <dgm:spPr/>
    </dgm:pt>
  </dgm:ptLst>
  <dgm:cxnLst>
    <dgm:cxn modelId="{5E7C7B6D-6C28-4221-9EF2-881A90118BC4}" srcId="{26900C2D-0FD7-4639-A1C2-5BEA52E6509F}" destId="{7F56CAEA-35EA-45B4-93B2-54EC0D53D6E0}" srcOrd="2" destOrd="0" parTransId="{1F87A4B5-C1CD-49A4-8DEB-984288710C5D}" sibTransId="{693C704B-ADD0-446C-A588-4B2C34DC33DE}"/>
    <dgm:cxn modelId="{2809A6F7-9266-4CB5-B97E-27C45AE732E5}" type="presOf" srcId="{D99AB173-E776-4293-A43E-D623635A4D68}" destId="{8E6BFD15-B217-4031-9744-28A3951F0632}" srcOrd="0" destOrd="0" presId="urn:microsoft.com/office/officeart/2008/layout/HorizontalMultiLevelHierarchy"/>
    <dgm:cxn modelId="{CAF71A42-42E7-4703-84AD-9841C1D5BF41}" type="presOf" srcId="{C3AC316C-BB52-4F06-9602-553D2F6FEBC7}" destId="{7964FEBA-AE7B-47A3-86F9-D461B23A0ECE}" srcOrd="1" destOrd="0" presId="urn:microsoft.com/office/officeart/2008/layout/HorizontalMultiLevelHierarchy"/>
    <dgm:cxn modelId="{D1863CF2-6A99-4185-9E73-D0BFDAAA46BA}" type="presOf" srcId="{1F87A4B5-C1CD-49A4-8DEB-984288710C5D}" destId="{38BE06EF-3372-4733-B989-A9619F196D0C}" srcOrd="0" destOrd="0" presId="urn:microsoft.com/office/officeart/2008/layout/HorizontalMultiLevelHierarchy"/>
    <dgm:cxn modelId="{61671CBC-7781-4D6A-BE38-8B9AB7005D2F}" type="presOf" srcId="{7F56CAEA-35EA-45B4-93B2-54EC0D53D6E0}" destId="{9192FC13-F649-43A6-BF3B-A0BE69AEDCF9}" srcOrd="0" destOrd="0" presId="urn:microsoft.com/office/officeart/2008/layout/HorizontalMultiLevelHierarchy"/>
    <dgm:cxn modelId="{E8C529B5-D8DE-4A2C-92CA-5E2C9585914A}" type="presOf" srcId="{9A7BE7C2-2E98-459D-92A6-E89B6248EA05}" destId="{FBC305C3-39DF-44AF-A390-D51DB0FC39AA}" srcOrd="1" destOrd="0" presId="urn:microsoft.com/office/officeart/2008/layout/HorizontalMultiLevelHierarchy"/>
    <dgm:cxn modelId="{8AC67E86-A9BB-4DA6-B75B-926AECFE4B07}" srcId="{D99AB173-E776-4293-A43E-D623635A4D68}" destId="{26900C2D-0FD7-4639-A1C2-5BEA52E6509F}" srcOrd="0" destOrd="0" parTransId="{B13E7CFD-ECAE-430B-ACE2-333F2DEFD2E9}" sibTransId="{B60D4D7B-D6C7-4804-809F-E71E0A310225}"/>
    <dgm:cxn modelId="{B8A85492-7979-4615-BE7C-933316F5C912}" type="presOf" srcId="{C3AC316C-BB52-4F06-9602-553D2F6FEBC7}" destId="{39E54496-A661-4B10-AB17-B0A002C7B5B5}" srcOrd="0" destOrd="0" presId="urn:microsoft.com/office/officeart/2008/layout/HorizontalMultiLevelHierarchy"/>
    <dgm:cxn modelId="{C4B267EC-7E25-4498-BBC4-AD668D68C2D1}" type="presOf" srcId="{F7332777-084B-4D2B-BB73-A8023C8DE82E}" destId="{DD1BAD77-EC60-4DEC-B60A-E53789D6E84D}" srcOrd="0" destOrd="0" presId="urn:microsoft.com/office/officeart/2008/layout/HorizontalMultiLevelHierarchy"/>
    <dgm:cxn modelId="{5C482B5A-1B45-47C3-933A-F905B4F3AC1F}" type="presOf" srcId="{5A0FDFCF-540C-49FA-9F5D-DD696483CB7A}" destId="{F9B7EC93-A415-4DC6-B344-7E9C5FD0CFAA}" srcOrd="0" destOrd="0" presId="urn:microsoft.com/office/officeart/2008/layout/HorizontalMultiLevelHierarchy"/>
    <dgm:cxn modelId="{F42B1604-803E-475A-AA6D-36CDBDFD7696}" srcId="{26900C2D-0FD7-4639-A1C2-5BEA52E6509F}" destId="{0ED95BDF-ED2B-42B5-98FB-CFBF4005CB34}" srcOrd="1" destOrd="0" parTransId="{161065EF-C653-4439-8BE1-E671F186A6FE}" sibTransId="{B440281A-764C-4BAD-BD3F-1B2CFF2BEDB4}"/>
    <dgm:cxn modelId="{DCDF1AC5-6E8E-4C37-87DF-8E615829E3C0}" type="presOf" srcId="{9A7BE7C2-2E98-459D-92A6-E89B6248EA05}" destId="{E15C32BB-C9ED-4BF2-AC8A-A2E11E7A8693}" srcOrd="0" destOrd="0" presId="urn:microsoft.com/office/officeart/2008/layout/HorizontalMultiLevelHierarchy"/>
    <dgm:cxn modelId="{5EEF3FBC-9511-4457-970E-F894726C4227}" srcId="{26900C2D-0FD7-4639-A1C2-5BEA52E6509F}" destId="{F7332777-084B-4D2B-BB73-A8023C8DE82E}" srcOrd="3" destOrd="0" parTransId="{5A0FDFCF-540C-49FA-9F5D-DD696483CB7A}" sibTransId="{1ED49C89-2FEA-4E89-9D23-EA6689C8A9D6}"/>
    <dgm:cxn modelId="{8E8D7041-A1F8-4170-815C-0500A95E961F}" type="presOf" srcId="{26900C2D-0FD7-4639-A1C2-5BEA52E6509F}" destId="{D3BEA723-1ED7-47D8-888B-CA522EDF1310}" srcOrd="0" destOrd="0" presId="urn:microsoft.com/office/officeart/2008/layout/HorizontalMultiLevelHierarchy"/>
    <dgm:cxn modelId="{A57B3457-8A85-4AE2-88EE-5386C5936B78}" type="presOf" srcId="{161065EF-C653-4439-8BE1-E671F186A6FE}" destId="{8E764037-E137-4A4B-8C6A-5463E60CA393}" srcOrd="1" destOrd="0" presId="urn:microsoft.com/office/officeart/2008/layout/HorizontalMultiLevelHierarchy"/>
    <dgm:cxn modelId="{65483AD8-BF17-41C0-85FF-BF4DFF5AB665}" type="presOf" srcId="{0ED95BDF-ED2B-42B5-98FB-CFBF4005CB34}" destId="{DC1BA8F8-BF4F-4B92-9027-2F00D7085A1F}" srcOrd="0" destOrd="0" presId="urn:microsoft.com/office/officeart/2008/layout/HorizontalMultiLevelHierarchy"/>
    <dgm:cxn modelId="{29CE53EC-CBB4-4B5C-B6A5-5B1C39133D3F}" type="presOf" srcId="{5A0FDFCF-540C-49FA-9F5D-DD696483CB7A}" destId="{D513C258-5ECA-4903-861A-7D84E9027C65}" srcOrd="1" destOrd="0" presId="urn:microsoft.com/office/officeart/2008/layout/HorizontalMultiLevelHierarchy"/>
    <dgm:cxn modelId="{92D73A5D-F0AC-4FA1-8A21-59953DEE5576}" type="presOf" srcId="{7E6339A5-5F15-4B9C-B719-BB8D4323AD15}" destId="{F1C6739C-2A46-4050-92EC-6882DE221203}" srcOrd="0" destOrd="0" presId="urn:microsoft.com/office/officeart/2008/layout/HorizontalMultiLevelHierarchy"/>
    <dgm:cxn modelId="{700FDE56-5600-498F-8B45-5F98E0E1420D}" type="presOf" srcId="{877AC58B-F525-4DC7-ACC1-16CD4794739C}" destId="{83199606-FA7A-47C2-AF5F-05C2A7A7AFDD}" srcOrd="0" destOrd="0" presId="urn:microsoft.com/office/officeart/2008/layout/HorizontalMultiLevelHierarchy"/>
    <dgm:cxn modelId="{2F8B4300-DC46-403E-9490-D86E212A07B0}" type="presOf" srcId="{161065EF-C653-4439-8BE1-E671F186A6FE}" destId="{79815CD1-6836-4B16-990D-BBCC3E8B5BB5}" srcOrd="0" destOrd="0" presId="urn:microsoft.com/office/officeart/2008/layout/HorizontalMultiLevelHierarchy"/>
    <dgm:cxn modelId="{14178BA7-0291-44FA-AEA4-EAFA22168522}" srcId="{26900C2D-0FD7-4639-A1C2-5BEA52E6509F}" destId="{877AC58B-F525-4DC7-ACC1-16CD4794739C}" srcOrd="4" destOrd="0" parTransId="{9A7BE7C2-2E98-459D-92A6-E89B6248EA05}" sibTransId="{DF8AC176-4D7F-4B53-B029-98D0475600A7}"/>
    <dgm:cxn modelId="{B6DCF2A4-A173-4715-A785-0248B10E64F9}" srcId="{26900C2D-0FD7-4639-A1C2-5BEA52E6509F}" destId="{7E6339A5-5F15-4B9C-B719-BB8D4323AD15}" srcOrd="0" destOrd="0" parTransId="{C3AC316C-BB52-4F06-9602-553D2F6FEBC7}" sibTransId="{3DB139A0-AF5C-4AAC-ACB6-DD6F10BE663A}"/>
    <dgm:cxn modelId="{4E7879CB-22A9-4345-A529-A277634CD4CC}" type="presOf" srcId="{1F87A4B5-C1CD-49A4-8DEB-984288710C5D}" destId="{B1B11D36-A45C-4D8C-8408-2DC1EDA6999C}" srcOrd="1" destOrd="0" presId="urn:microsoft.com/office/officeart/2008/layout/HorizontalMultiLevelHierarchy"/>
    <dgm:cxn modelId="{BC751B55-FDA1-4E8B-BBB2-7F4992E8606F}" type="presParOf" srcId="{8E6BFD15-B217-4031-9744-28A3951F0632}" destId="{983CA775-E73A-45BA-98E8-D9D7CF71408A}" srcOrd="0" destOrd="0" presId="urn:microsoft.com/office/officeart/2008/layout/HorizontalMultiLevelHierarchy"/>
    <dgm:cxn modelId="{12FF594F-C5AF-4E71-BDDA-2CBE4D65155F}" type="presParOf" srcId="{983CA775-E73A-45BA-98E8-D9D7CF71408A}" destId="{D3BEA723-1ED7-47D8-888B-CA522EDF1310}" srcOrd="0" destOrd="0" presId="urn:microsoft.com/office/officeart/2008/layout/HorizontalMultiLevelHierarchy"/>
    <dgm:cxn modelId="{7F7BDC9B-6F24-4706-9183-65EDDDD8A8D3}" type="presParOf" srcId="{983CA775-E73A-45BA-98E8-D9D7CF71408A}" destId="{933ABB12-BB48-40CC-AFFE-1BFFAF5567C0}" srcOrd="1" destOrd="0" presId="urn:microsoft.com/office/officeart/2008/layout/HorizontalMultiLevelHierarchy"/>
    <dgm:cxn modelId="{C4167184-226A-4695-A004-2AD9809D1642}" type="presParOf" srcId="{933ABB12-BB48-40CC-AFFE-1BFFAF5567C0}" destId="{39E54496-A661-4B10-AB17-B0A002C7B5B5}" srcOrd="0" destOrd="0" presId="urn:microsoft.com/office/officeart/2008/layout/HorizontalMultiLevelHierarchy"/>
    <dgm:cxn modelId="{E5BA56F9-5F65-4537-A9D8-C8335F6C30D4}" type="presParOf" srcId="{39E54496-A661-4B10-AB17-B0A002C7B5B5}" destId="{7964FEBA-AE7B-47A3-86F9-D461B23A0ECE}" srcOrd="0" destOrd="0" presId="urn:microsoft.com/office/officeart/2008/layout/HorizontalMultiLevelHierarchy"/>
    <dgm:cxn modelId="{FF817202-DA96-418E-8609-EC2F1B8C8EC3}" type="presParOf" srcId="{933ABB12-BB48-40CC-AFFE-1BFFAF5567C0}" destId="{3FAA815E-BADF-4E00-B72B-AF10D87A5C8A}" srcOrd="1" destOrd="0" presId="urn:microsoft.com/office/officeart/2008/layout/HorizontalMultiLevelHierarchy"/>
    <dgm:cxn modelId="{9173AA8C-C9A8-4580-B9C5-400D2C9A2F37}" type="presParOf" srcId="{3FAA815E-BADF-4E00-B72B-AF10D87A5C8A}" destId="{F1C6739C-2A46-4050-92EC-6882DE221203}" srcOrd="0" destOrd="0" presId="urn:microsoft.com/office/officeart/2008/layout/HorizontalMultiLevelHierarchy"/>
    <dgm:cxn modelId="{D4189540-BB49-4F40-AF87-B53BD87EBD07}" type="presParOf" srcId="{3FAA815E-BADF-4E00-B72B-AF10D87A5C8A}" destId="{D8153013-7B04-42D8-8F4A-DE1E2532C3AC}" srcOrd="1" destOrd="0" presId="urn:microsoft.com/office/officeart/2008/layout/HorizontalMultiLevelHierarchy"/>
    <dgm:cxn modelId="{AD9D8CEC-F469-4648-83AD-517ED38A5EA5}" type="presParOf" srcId="{933ABB12-BB48-40CC-AFFE-1BFFAF5567C0}" destId="{79815CD1-6836-4B16-990D-BBCC3E8B5BB5}" srcOrd="2" destOrd="0" presId="urn:microsoft.com/office/officeart/2008/layout/HorizontalMultiLevelHierarchy"/>
    <dgm:cxn modelId="{2C597B0F-7360-4AF1-99AC-B00EA7CC6F93}" type="presParOf" srcId="{79815CD1-6836-4B16-990D-BBCC3E8B5BB5}" destId="{8E764037-E137-4A4B-8C6A-5463E60CA393}" srcOrd="0" destOrd="0" presId="urn:microsoft.com/office/officeart/2008/layout/HorizontalMultiLevelHierarchy"/>
    <dgm:cxn modelId="{6ACCBE9A-B122-4B81-AAB9-FAE35060FC2B}" type="presParOf" srcId="{933ABB12-BB48-40CC-AFFE-1BFFAF5567C0}" destId="{A3B33394-ED2A-4497-904F-A0B4DFFFB626}" srcOrd="3" destOrd="0" presId="urn:microsoft.com/office/officeart/2008/layout/HorizontalMultiLevelHierarchy"/>
    <dgm:cxn modelId="{FF37F6FD-25BA-4652-B33A-330C0165882F}" type="presParOf" srcId="{A3B33394-ED2A-4497-904F-A0B4DFFFB626}" destId="{DC1BA8F8-BF4F-4B92-9027-2F00D7085A1F}" srcOrd="0" destOrd="0" presId="urn:microsoft.com/office/officeart/2008/layout/HorizontalMultiLevelHierarchy"/>
    <dgm:cxn modelId="{B0A02EAF-63BC-4D22-9B7A-2A5E441468DF}" type="presParOf" srcId="{A3B33394-ED2A-4497-904F-A0B4DFFFB626}" destId="{97A58840-CBE2-453C-885E-4A89F88DD19F}" srcOrd="1" destOrd="0" presId="urn:microsoft.com/office/officeart/2008/layout/HorizontalMultiLevelHierarchy"/>
    <dgm:cxn modelId="{EF338AB3-F90F-4E10-B167-32E287F20CF9}" type="presParOf" srcId="{933ABB12-BB48-40CC-AFFE-1BFFAF5567C0}" destId="{38BE06EF-3372-4733-B989-A9619F196D0C}" srcOrd="4" destOrd="0" presId="urn:microsoft.com/office/officeart/2008/layout/HorizontalMultiLevelHierarchy"/>
    <dgm:cxn modelId="{4477A69E-600F-4857-A3BD-EFDEF3098935}" type="presParOf" srcId="{38BE06EF-3372-4733-B989-A9619F196D0C}" destId="{B1B11D36-A45C-4D8C-8408-2DC1EDA6999C}" srcOrd="0" destOrd="0" presId="urn:microsoft.com/office/officeart/2008/layout/HorizontalMultiLevelHierarchy"/>
    <dgm:cxn modelId="{D1AF887E-420F-4F96-8140-73FA68C63C76}" type="presParOf" srcId="{933ABB12-BB48-40CC-AFFE-1BFFAF5567C0}" destId="{BBBCAF6D-740B-49EA-B438-004CAA3F5728}" srcOrd="5" destOrd="0" presId="urn:microsoft.com/office/officeart/2008/layout/HorizontalMultiLevelHierarchy"/>
    <dgm:cxn modelId="{64924B42-BA4D-4CE4-8D18-209CCDA36ADC}" type="presParOf" srcId="{BBBCAF6D-740B-49EA-B438-004CAA3F5728}" destId="{9192FC13-F649-43A6-BF3B-A0BE69AEDCF9}" srcOrd="0" destOrd="0" presId="urn:microsoft.com/office/officeart/2008/layout/HorizontalMultiLevelHierarchy"/>
    <dgm:cxn modelId="{3D0F9DF4-53E4-40D6-8597-2B130CF0557A}" type="presParOf" srcId="{BBBCAF6D-740B-49EA-B438-004CAA3F5728}" destId="{40A78C6F-7B3E-404D-9AC4-BD78463DEC7D}" srcOrd="1" destOrd="0" presId="urn:microsoft.com/office/officeart/2008/layout/HorizontalMultiLevelHierarchy"/>
    <dgm:cxn modelId="{0DC6234D-9490-4904-9E0F-D66649C17F2C}" type="presParOf" srcId="{933ABB12-BB48-40CC-AFFE-1BFFAF5567C0}" destId="{F9B7EC93-A415-4DC6-B344-7E9C5FD0CFAA}" srcOrd="6" destOrd="0" presId="urn:microsoft.com/office/officeart/2008/layout/HorizontalMultiLevelHierarchy"/>
    <dgm:cxn modelId="{B8A9D329-788A-46DB-83A2-172EFB5D307C}" type="presParOf" srcId="{F9B7EC93-A415-4DC6-B344-7E9C5FD0CFAA}" destId="{D513C258-5ECA-4903-861A-7D84E9027C65}" srcOrd="0" destOrd="0" presId="urn:microsoft.com/office/officeart/2008/layout/HorizontalMultiLevelHierarchy"/>
    <dgm:cxn modelId="{3E655F22-0284-407A-8FD2-F1C218A4B25C}" type="presParOf" srcId="{933ABB12-BB48-40CC-AFFE-1BFFAF5567C0}" destId="{1E09B9E9-3B0B-465E-8EF3-977A82D6ACF3}" srcOrd="7" destOrd="0" presId="urn:microsoft.com/office/officeart/2008/layout/HorizontalMultiLevelHierarchy"/>
    <dgm:cxn modelId="{D1BEB652-9188-4DC6-9E40-5C06C716F90D}" type="presParOf" srcId="{1E09B9E9-3B0B-465E-8EF3-977A82D6ACF3}" destId="{DD1BAD77-EC60-4DEC-B60A-E53789D6E84D}" srcOrd="0" destOrd="0" presId="urn:microsoft.com/office/officeart/2008/layout/HorizontalMultiLevelHierarchy"/>
    <dgm:cxn modelId="{650FCF1D-AB95-43CD-99F1-F3020495A931}" type="presParOf" srcId="{1E09B9E9-3B0B-465E-8EF3-977A82D6ACF3}" destId="{67111F73-CB94-47F7-91AA-074895A9391F}" srcOrd="1" destOrd="0" presId="urn:microsoft.com/office/officeart/2008/layout/HorizontalMultiLevelHierarchy"/>
    <dgm:cxn modelId="{CB0CAFE9-6AB1-4BAA-97FF-A4DD9C2D02A7}" type="presParOf" srcId="{933ABB12-BB48-40CC-AFFE-1BFFAF5567C0}" destId="{E15C32BB-C9ED-4BF2-AC8A-A2E11E7A8693}" srcOrd="8" destOrd="0" presId="urn:microsoft.com/office/officeart/2008/layout/HorizontalMultiLevelHierarchy"/>
    <dgm:cxn modelId="{4923F88D-E011-4410-BF3C-76B3CC66DA1F}" type="presParOf" srcId="{E15C32BB-C9ED-4BF2-AC8A-A2E11E7A8693}" destId="{FBC305C3-39DF-44AF-A390-D51DB0FC39AA}" srcOrd="0" destOrd="0" presId="urn:microsoft.com/office/officeart/2008/layout/HorizontalMultiLevelHierarchy"/>
    <dgm:cxn modelId="{D94ECCD8-441E-4286-B7F2-B62B1D1527C2}" type="presParOf" srcId="{933ABB12-BB48-40CC-AFFE-1BFFAF5567C0}" destId="{D7A2111C-3FF8-4079-A24B-750D02637B88}" srcOrd="9" destOrd="0" presId="urn:microsoft.com/office/officeart/2008/layout/HorizontalMultiLevelHierarchy"/>
    <dgm:cxn modelId="{03ACD16E-215B-4912-B66B-A7313CB8495A}" type="presParOf" srcId="{D7A2111C-3FF8-4079-A24B-750D02637B88}" destId="{83199606-FA7A-47C2-AF5F-05C2A7A7AFDD}" srcOrd="0" destOrd="0" presId="urn:microsoft.com/office/officeart/2008/layout/HorizontalMultiLevelHierarchy"/>
    <dgm:cxn modelId="{50F71122-046A-471A-8FA8-B54885A6E173}" type="presParOf" srcId="{D7A2111C-3FF8-4079-A24B-750D02637B88}" destId="{033B28C5-846A-45C6-AF69-FFD7DA5F9172}"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8E5E94-4814-4759-8C52-50A6CCAEDB77}" type="doc">
      <dgm:prSet loTypeId="urn:microsoft.com/office/officeart/2005/8/layout/list1" loCatId="list" qsTypeId="urn:microsoft.com/office/officeart/2005/8/quickstyle/simple2" qsCatId="simple" csTypeId="urn:microsoft.com/office/officeart/2005/8/colors/accent3_1" csCatId="accent3" phldr="1"/>
      <dgm:spPr/>
      <dgm:t>
        <a:bodyPr/>
        <a:lstStyle/>
        <a:p>
          <a:endParaRPr lang="ru-RU"/>
        </a:p>
      </dgm:t>
    </dgm:pt>
    <dgm:pt modelId="{1D75CCC0-6F2A-4988-8863-B2AAA33968CD}">
      <dgm:prSet phldrT="[Текст]" custT="1">
        <dgm:style>
          <a:lnRef idx="2">
            <a:schemeClr val="accent1"/>
          </a:lnRef>
          <a:fillRef idx="1">
            <a:schemeClr val="lt1"/>
          </a:fillRef>
          <a:effectRef idx="0">
            <a:schemeClr val="accent1"/>
          </a:effectRef>
          <a:fontRef idx="minor">
            <a:schemeClr val="dk1"/>
          </a:fontRef>
        </dgm:style>
      </dgm:prSet>
      <dgm:spPr>
        <a:solidFill>
          <a:schemeClr val="accent1">
            <a:lumMod val="20000"/>
            <a:lumOff val="80000"/>
            <a:alpha val="41000"/>
          </a:schemeClr>
        </a:solidFill>
        <a:ln w="3175"/>
      </dgm:spPr>
      <dgm:t>
        <a:bodyPr/>
        <a:lstStyle/>
        <a:p>
          <a:r>
            <a:rPr lang="ru-RU" sz="1800" b="1" spc="-20" dirty="0" smtClean="0">
              <a:effectLst/>
              <a:latin typeface="Times New Roman" panose="02020603050405020304" pitchFamily="18" charset="0"/>
              <a:cs typeface="Times New Roman" panose="02020603050405020304" pitchFamily="18" charset="0"/>
            </a:rPr>
            <a:t>на обязательное социальное страхование на случай временной нетрудоспособности и в связи с материнством</a:t>
          </a:r>
          <a:r>
            <a:rPr lang="ru-RU" sz="1800" spc="-20" dirty="0" smtClean="0">
              <a:effectLst/>
              <a:latin typeface="Times New Roman" panose="02020603050405020304" pitchFamily="18" charset="0"/>
              <a:cs typeface="Times New Roman" panose="02020603050405020304" pitchFamily="18" charset="0"/>
            </a:rPr>
            <a:t>: </a:t>
          </a:r>
        </a:p>
        <a:p>
          <a:r>
            <a:rPr lang="ru-RU" sz="1800" spc="-20" dirty="0" smtClean="0">
              <a:effectLst/>
              <a:latin typeface="Times New Roman" panose="02020603050405020304" pitchFamily="18" charset="0"/>
              <a:cs typeface="Times New Roman" panose="02020603050405020304" pitchFamily="18" charset="0"/>
            </a:rPr>
            <a:t>     2,9 %  с сумм выплат в пределах установленной величины </a:t>
          </a:r>
          <a:r>
            <a:rPr lang="ru-RU" sz="1800" spc="-20" dirty="0" err="1" smtClean="0">
              <a:effectLst/>
              <a:latin typeface="Times New Roman" panose="02020603050405020304" pitchFamily="18" charset="0"/>
              <a:cs typeface="Times New Roman" panose="02020603050405020304" pitchFamily="18" charset="0"/>
            </a:rPr>
            <a:t>взносооблагаемой</a:t>
          </a:r>
          <a:r>
            <a:rPr lang="ru-RU" sz="1800" spc="-20" dirty="0" smtClean="0">
              <a:effectLst/>
              <a:latin typeface="Times New Roman" panose="02020603050405020304" pitchFamily="18" charset="0"/>
              <a:cs typeface="Times New Roman" panose="02020603050405020304" pitchFamily="18" charset="0"/>
            </a:rPr>
            <a:t>  базы (в 2017 году – 755 000 руб.);</a:t>
          </a:r>
        </a:p>
        <a:p>
          <a:r>
            <a:rPr lang="ru-RU" sz="1800" spc="-20" dirty="0" smtClean="0">
              <a:effectLst/>
              <a:latin typeface="Times New Roman" panose="02020603050405020304" pitchFamily="18" charset="0"/>
              <a:cs typeface="Times New Roman" panose="02020603050405020304" pitchFamily="18" charset="0"/>
            </a:rPr>
            <a:t>     1,8 % с выплат в пользу иностранных граждан, временно пребывающих в РФ, в пределах </a:t>
          </a:r>
          <a:r>
            <a:rPr lang="ru-RU" sz="1800" spc="-20" dirty="0" err="1" smtClean="0">
              <a:effectLst/>
              <a:latin typeface="Times New Roman" panose="02020603050405020304" pitchFamily="18" charset="0"/>
              <a:cs typeface="Times New Roman" panose="02020603050405020304" pitchFamily="18" charset="0"/>
            </a:rPr>
            <a:t>взносооблагаемой</a:t>
          </a:r>
          <a:r>
            <a:rPr lang="ru-RU" sz="1800" spc="-20" dirty="0" smtClean="0">
              <a:effectLst/>
              <a:latin typeface="Times New Roman" panose="02020603050405020304" pitchFamily="18" charset="0"/>
              <a:cs typeface="Times New Roman" panose="02020603050405020304" pitchFamily="18" charset="0"/>
            </a:rPr>
            <a:t> базы</a:t>
          </a:r>
          <a:endParaRPr lang="ru-RU" sz="1800" b="0" i="0" dirty="0">
            <a:latin typeface="Calibri Light" charset="0"/>
            <a:ea typeface="Calibri Light" charset="0"/>
            <a:cs typeface="Calibri Light" charset="0"/>
          </a:endParaRPr>
        </a:p>
      </dgm:t>
    </dgm:pt>
    <dgm:pt modelId="{D9EDD9E1-952E-4920-843E-E1C3B5029EB6}" type="parTrans" cxnId="{E628816E-E8E3-4286-8CFD-C92F70E46451}">
      <dgm:prSet/>
      <dgm:spPr/>
      <dgm:t>
        <a:bodyPr/>
        <a:lstStyle/>
        <a:p>
          <a:endParaRPr lang="ru-RU" sz="1800" b="0" i="0">
            <a:latin typeface="Calibri Light" charset="0"/>
            <a:ea typeface="Calibri Light" charset="0"/>
            <a:cs typeface="Calibri Light" charset="0"/>
          </a:endParaRPr>
        </a:p>
      </dgm:t>
    </dgm:pt>
    <dgm:pt modelId="{8C2331BD-A6A3-4316-B473-0505DD76B29B}" type="sibTrans" cxnId="{E628816E-E8E3-4286-8CFD-C92F70E46451}">
      <dgm:prSet/>
      <dgm:spPr/>
      <dgm:t>
        <a:bodyPr/>
        <a:lstStyle/>
        <a:p>
          <a:endParaRPr lang="ru-RU" sz="1800" b="0" i="0">
            <a:latin typeface="Calibri Light" charset="0"/>
            <a:ea typeface="Calibri Light" charset="0"/>
            <a:cs typeface="Calibri Light" charset="0"/>
          </a:endParaRPr>
        </a:p>
      </dgm:t>
    </dgm:pt>
    <dgm:pt modelId="{AEAD506F-D731-45DF-8D55-5EE07B21E8CD}">
      <dgm:prSet custT="1">
        <dgm:style>
          <a:lnRef idx="2">
            <a:schemeClr val="accent1"/>
          </a:lnRef>
          <a:fillRef idx="1">
            <a:schemeClr val="lt1"/>
          </a:fillRef>
          <a:effectRef idx="0">
            <a:schemeClr val="accent1"/>
          </a:effectRef>
          <a:fontRef idx="minor">
            <a:schemeClr val="dk1"/>
          </a:fontRef>
        </dgm:style>
      </dgm:prSet>
      <dgm:spPr>
        <a:solidFill>
          <a:schemeClr val="accent1">
            <a:lumMod val="20000"/>
            <a:lumOff val="80000"/>
            <a:alpha val="41000"/>
          </a:schemeClr>
        </a:solidFill>
        <a:ln w="3175"/>
      </dgm:spPr>
      <dgm:t>
        <a:bodyPr/>
        <a:lstStyle/>
        <a:p>
          <a:r>
            <a:rPr kumimoji="0" lang="ru-RU" sz="1800" b="1" i="0" u="none" strike="noStrike" cap="none" spc="-20" normalizeH="0" baseline="0" noProof="0" smtClean="0">
              <a:ln>
                <a:noFill/>
              </a:ln>
              <a:solidFill>
                <a:prstClr val="black"/>
              </a:solidFill>
              <a:effectLst/>
              <a:uLnTx/>
              <a:uFillTx/>
              <a:latin typeface="Times New Roman" panose="02020603050405020304" pitchFamily="18" charset="0"/>
              <a:cs typeface="Times New Roman" panose="02020603050405020304" pitchFamily="18" charset="0"/>
            </a:rPr>
            <a:t>на </a:t>
          </a:r>
          <a:r>
            <a:rPr kumimoji="0" lang="ru-RU" sz="1800" b="1" i="0" u="none" strike="noStrike" cap="none" spc="-2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обязательное медицинское страхование </a:t>
          </a:r>
          <a:r>
            <a:rPr kumimoji="0" lang="ru-RU" sz="1800" b="0" i="0" u="none" strike="noStrike" cap="none" spc="-2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- 5,1 % со всех выплат в год независимо от их размера. </a:t>
          </a:r>
        </a:p>
        <a:p>
          <a:pPr algn="just"/>
          <a:endParaRPr lang="ru-RU" sz="1800" b="0" i="0" dirty="0">
            <a:latin typeface="Calibri Light" charset="0"/>
            <a:ea typeface="Calibri Light" charset="0"/>
            <a:cs typeface="Calibri Light" charset="0"/>
          </a:endParaRPr>
        </a:p>
      </dgm:t>
    </dgm:pt>
    <dgm:pt modelId="{82846DF0-D950-4103-B74F-16EB161B6553}" type="parTrans" cxnId="{409D97EC-AFF3-4228-B4C6-D5A1F8EAB52F}">
      <dgm:prSet/>
      <dgm:spPr/>
      <dgm:t>
        <a:bodyPr/>
        <a:lstStyle/>
        <a:p>
          <a:endParaRPr lang="ru-RU" sz="1800" b="0" i="0">
            <a:latin typeface="Calibri Light" charset="0"/>
            <a:ea typeface="Calibri Light" charset="0"/>
            <a:cs typeface="Calibri Light" charset="0"/>
          </a:endParaRPr>
        </a:p>
      </dgm:t>
    </dgm:pt>
    <dgm:pt modelId="{F9366578-C1BE-4CD3-9053-6D82B5D917E6}" type="sibTrans" cxnId="{409D97EC-AFF3-4228-B4C6-D5A1F8EAB52F}">
      <dgm:prSet/>
      <dgm:spPr/>
      <dgm:t>
        <a:bodyPr/>
        <a:lstStyle/>
        <a:p>
          <a:endParaRPr lang="ru-RU" sz="1800" b="0" i="0">
            <a:latin typeface="Calibri Light" charset="0"/>
            <a:ea typeface="Calibri Light" charset="0"/>
            <a:cs typeface="Calibri Light" charset="0"/>
          </a:endParaRPr>
        </a:p>
      </dgm:t>
    </dgm:pt>
    <dgm:pt modelId="{825AEEE0-010D-4718-8BEF-83DF3F4B7689}">
      <dgm:prSet custT="1">
        <dgm:style>
          <a:lnRef idx="2">
            <a:schemeClr val="accent1"/>
          </a:lnRef>
          <a:fillRef idx="1">
            <a:schemeClr val="lt1"/>
          </a:fillRef>
          <a:effectRef idx="0">
            <a:schemeClr val="accent1"/>
          </a:effectRef>
          <a:fontRef idx="minor">
            <a:schemeClr val="dk1"/>
          </a:fontRef>
        </dgm:style>
      </dgm:prSet>
      <dgm:spPr>
        <a:solidFill>
          <a:schemeClr val="accent1">
            <a:lumMod val="20000"/>
            <a:lumOff val="80000"/>
            <a:alpha val="41000"/>
          </a:schemeClr>
        </a:solidFill>
        <a:ln w="3175"/>
      </dgm:spPr>
      <dgm: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800" b="0" spc="-2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b="1" spc="-20" dirty="0" smtClean="0">
              <a:effectLst/>
              <a:latin typeface="Times New Roman" panose="02020603050405020304" pitchFamily="18" charset="0"/>
              <a:cs typeface="Times New Roman" panose="02020603050405020304" pitchFamily="18" charset="0"/>
            </a:rPr>
            <a:t>на обязательное пенсионное страхование</a:t>
          </a:r>
          <a:r>
            <a:rPr lang="ru-RU" sz="1800" b="0" spc="-20" dirty="0" smtClean="0">
              <a:effectLst/>
              <a:latin typeface="Times New Roman" panose="02020603050405020304" pitchFamily="18" charset="0"/>
              <a:cs typeface="Times New Roman" panose="02020603050405020304" pitchFamily="18" charset="0"/>
            </a:rPr>
            <a:t>:</a:t>
          </a:r>
        </a:p>
        <a:p>
          <a:r>
            <a:rPr lang="ru-RU" sz="1800" b="0" spc="-20" dirty="0" smtClean="0">
              <a:effectLst/>
              <a:latin typeface="Times New Roman" panose="02020603050405020304" pitchFamily="18" charset="0"/>
              <a:cs typeface="Times New Roman" panose="02020603050405020304" pitchFamily="18" charset="0"/>
            </a:rPr>
            <a:t>     22 %  в пределах установленной величины </a:t>
          </a:r>
          <a:r>
            <a:rPr lang="ru-RU" sz="1800" b="0" spc="-20" dirty="0" err="1" smtClean="0">
              <a:effectLst/>
              <a:latin typeface="Times New Roman" panose="02020603050405020304" pitchFamily="18" charset="0"/>
              <a:cs typeface="Times New Roman" panose="02020603050405020304" pitchFamily="18" charset="0"/>
            </a:rPr>
            <a:t>взносооблагаемой</a:t>
          </a:r>
          <a:r>
            <a:rPr lang="ru-RU" sz="1800" b="0" spc="-20" dirty="0" smtClean="0">
              <a:effectLst/>
              <a:latin typeface="Times New Roman" panose="02020603050405020304" pitchFamily="18" charset="0"/>
              <a:cs typeface="Times New Roman" panose="02020603050405020304" pitchFamily="18" charset="0"/>
            </a:rPr>
            <a:t>  базы  (в 2017 году – 876 000 руб.)</a:t>
          </a:r>
        </a:p>
        <a:p>
          <a:r>
            <a:rPr lang="ru-RU" sz="1800" b="0" spc="-20" dirty="0" smtClean="0">
              <a:effectLst/>
              <a:latin typeface="Times New Roman" panose="02020603050405020304" pitchFamily="18" charset="0"/>
              <a:cs typeface="Times New Roman" panose="02020603050405020304" pitchFamily="18" charset="0"/>
            </a:rPr>
            <a:t>     10 % сверх предельной величины</a:t>
          </a:r>
        </a:p>
        <a:p>
          <a:pPr marL="0" marR="0" lvl="0" indent="0" algn="just" defTabSz="914400" eaLnBrk="1" fontAlgn="auto" latinLnBrk="0" hangingPunct="1">
            <a:lnSpc>
              <a:spcPct val="100000"/>
            </a:lnSpc>
            <a:spcBef>
              <a:spcPts val="0"/>
            </a:spcBef>
            <a:spcAft>
              <a:spcPts val="0"/>
            </a:spcAft>
            <a:buClrTx/>
            <a:buSzTx/>
            <a:buFontTx/>
            <a:buNone/>
            <a:tabLst/>
            <a:defRPr/>
          </a:pPr>
          <a:endParaRPr lang="ru-RU" sz="1800" b="0" i="0" dirty="0">
            <a:latin typeface="Calibri Light" charset="0"/>
            <a:ea typeface="Calibri Light" charset="0"/>
            <a:cs typeface="Calibri Light" charset="0"/>
          </a:endParaRPr>
        </a:p>
      </dgm:t>
    </dgm:pt>
    <dgm:pt modelId="{9263F95E-A07F-4AD9-8104-91F980A8184C}" type="parTrans" cxnId="{CA12F4EA-7829-4373-B29E-83CB28FC0536}">
      <dgm:prSet/>
      <dgm:spPr/>
      <dgm:t>
        <a:bodyPr/>
        <a:lstStyle/>
        <a:p>
          <a:endParaRPr lang="ru-RU" sz="1800" b="0" i="0">
            <a:latin typeface="Calibri Light" charset="0"/>
            <a:ea typeface="Calibri Light" charset="0"/>
            <a:cs typeface="Calibri Light" charset="0"/>
          </a:endParaRPr>
        </a:p>
      </dgm:t>
    </dgm:pt>
    <dgm:pt modelId="{93E1A883-5621-4B6F-8E43-6E9C004BA586}" type="sibTrans" cxnId="{CA12F4EA-7829-4373-B29E-83CB28FC0536}">
      <dgm:prSet/>
      <dgm:spPr/>
      <dgm:t>
        <a:bodyPr/>
        <a:lstStyle/>
        <a:p>
          <a:endParaRPr lang="ru-RU" sz="1800" b="0" i="0">
            <a:latin typeface="Calibri Light" charset="0"/>
            <a:ea typeface="Calibri Light" charset="0"/>
            <a:cs typeface="Calibri Light" charset="0"/>
          </a:endParaRPr>
        </a:p>
      </dgm:t>
    </dgm:pt>
    <dgm:pt modelId="{6023648D-BF67-4800-B390-F2B4C4683FDD}" type="pres">
      <dgm:prSet presAssocID="{128E5E94-4814-4759-8C52-50A6CCAEDB77}" presName="linear" presStyleCnt="0">
        <dgm:presLayoutVars>
          <dgm:dir/>
          <dgm:animLvl val="lvl"/>
          <dgm:resizeHandles val="exact"/>
        </dgm:presLayoutVars>
      </dgm:prSet>
      <dgm:spPr/>
      <dgm:t>
        <a:bodyPr/>
        <a:lstStyle/>
        <a:p>
          <a:endParaRPr lang="ru-RU"/>
        </a:p>
      </dgm:t>
    </dgm:pt>
    <dgm:pt modelId="{2882402B-A87F-4C03-8E4C-92350232DDF7}" type="pres">
      <dgm:prSet presAssocID="{825AEEE0-010D-4718-8BEF-83DF3F4B7689}" presName="parentLin" presStyleCnt="0"/>
      <dgm:spPr/>
      <dgm:t>
        <a:bodyPr/>
        <a:lstStyle/>
        <a:p>
          <a:endParaRPr lang="ru-RU"/>
        </a:p>
      </dgm:t>
    </dgm:pt>
    <dgm:pt modelId="{212AB1CA-43B7-4E34-A99A-E47ED2BD9A20}" type="pres">
      <dgm:prSet presAssocID="{825AEEE0-010D-4718-8BEF-83DF3F4B7689}" presName="parentLeftMargin" presStyleLbl="node1" presStyleIdx="0" presStyleCnt="3"/>
      <dgm:spPr/>
      <dgm:t>
        <a:bodyPr/>
        <a:lstStyle/>
        <a:p>
          <a:endParaRPr lang="ru-RU"/>
        </a:p>
      </dgm:t>
    </dgm:pt>
    <dgm:pt modelId="{B896973D-EC9E-4542-8044-B4FC2ED00538}" type="pres">
      <dgm:prSet presAssocID="{825AEEE0-010D-4718-8BEF-83DF3F4B7689}" presName="parentText" presStyleLbl="node1" presStyleIdx="0" presStyleCnt="3" custScaleX="150451" custScaleY="379925" custLinFactNeighborX="-19109" custLinFactNeighborY="2292">
        <dgm:presLayoutVars>
          <dgm:chMax val="0"/>
          <dgm:bulletEnabled val="1"/>
        </dgm:presLayoutVars>
      </dgm:prSet>
      <dgm:spPr/>
      <dgm:t>
        <a:bodyPr/>
        <a:lstStyle/>
        <a:p>
          <a:endParaRPr lang="ru-RU"/>
        </a:p>
      </dgm:t>
    </dgm:pt>
    <dgm:pt modelId="{354F5790-CB33-41C0-B4DE-1BF71F39363F}" type="pres">
      <dgm:prSet presAssocID="{825AEEE0-010D-4718-8BEF-83DF3F4B7689}" presName="negativeSpace" presStyleCnt="0"/>
      <dgm:spPr/>
      <dgm:t>
        <a:bodyPr/>
        <a:lstStyle/>
        <a:p>
          <a:endParaRPr lang="ru-RU"/>
        </a:p>
      </dgm:t>
    </dgm:pt>
    <dgm:pt modelId="{96A2A0A9-5BE9-4484-8B2B-97D25B91E351}" type="pres">
      <dgm:prSet presAssocID="{825AEEE0-010D-4718-8BEF-83DF3F4B7689}" presName="childText" presStyleLbl="conFgAcc1" presStyleIdx="0" presStyleCnt="3" custLinFactNeighborY="-65444">
        <dgm:presLayoutVars>
          <dgm:bulletEnabled val="1"/>
        </dgm:presLayoutVars>
      </dgm:prSet>
      <dgm:spPr>
        <a:noFill/>
        <a:ln>
          <a:noFill/>
        </a:ln>
      </dgm:spPr>
      <dgm:t>
        <a:bodyPr/>
        <a:lstStyle/>
        <a:p>
          <a:endParaRPr lang="ru-RU"/>
        </a:p>
      </dgm:t>
    </dgm:pt>
    <dgm:pt modelId="{8C6287AB-C842-9944-8E08-03BF5C49A0AF}" type="pres">
      <dgm:prSet presAssocID="{93E1A883-5621-4B6F-8E43-6E9C004BA586}" presName="spaceBetweenRectangles" presStyleCnt="0"/>
      <dgm:spPr/>
    </dgm:pt>
    <dgm:pt modelId="{3EB38058-CC24-4B43-8652-5949FA268FE3}" type="pres">
      <dgm:prSet presAssocID="{1D75CCC0-6F2A-4988-8863-B2AAA33968CD}" presName="parentLin" presStyleCnt="0"/>
      <dgm:spPr/>
      <dgm:t>
        <a:bodyPr/>
        <a:lstStyle/>
        <a:p>
          <a:endParaRPr lang="ru-RU"/>
        </a:p>
      </dgm:t>
    </dgm:pt>
    <dgm:pt modelId="{EFAF9126-6333-4643-8656-AA268E22EEB6}" type="pres">
      <dgm:prSet presAssocID="{1D75CCC0-6F2A-4988-8863-B2AAA33968CD}" presName="parentLeftMargin" presStyleLbl="node1" presStyleIdx="0" presStyleCnt="3"/>
      <dgm:spPr/>
      <dgm:t>
        <a:bodyPr/>
        <a:lstStyle/>
        <a:p>
          <a:endParaRPr lang="ru-RU"/>
        </a:p>
      </dgm:t>
    </dgm:pt>
    <dgm:pt modelId="{0C019EDF-0065-4432-901C-8F1EBA72ED8A}" type="pres">
      <dgm:prSet presAssocID="{1D75CCC0-6F2A-4988-8863-B2AAA33968CD}" presName="parentText" presStyleLbl="node1" presStyleIdx="1" presStyleCnt="3" custScaleX="137352" custScaleY="650319" custLinFactNeighborX="-21547" custLinFactNeighborY="-15945">
        <dgm:presLayoutVars>
          <dgm:chMax val="0"/>
          <dgm:bulletEnabled val="1"/>
        </dgm:presLayoutVars>
      </dgm:prSet>
      <dgm:spPr/>
      <dgm:t>
        <a:bodyPr/>
        <a:lstStyle/>
        <a:p>
          <a:endParaRPr lang="ru-RU"/>
        </a:p>
      </dgm:t>
    </dgm:pt>
    <dgm:pt modelId="{9B0227ED-C6E8-4C0A-8725-A549BBE757D2}" type="pres">
      <dgm:prSet presAssocID="{1D75CCC0-6F2A-4988-8863-B2AAA33968CD}" presName="negativeSpace" presStyleCnt="0"/>
      <dgm:spPr/>
      <dgm:t>
        <a:bodyPr/>
        <a:lstStyle/>
        <a:p>
          <a:endParaRPr lang="ru-RU"/>
        </a:p>
      </dgm:t>
    </dgm:pt>
    <dgm:pt modelId="{770E9BA7-1F72-4C09-BF4E-FEAB23233F18}" type="pres">
      <dgm:prSet presAssocID="{1D75CCC0-6F2A-4988-8863-B2AAA33968CD}" presName="childText" presStyleLbl="conFgAcc1" presStyleIdx="1" presStyleCnt="3" custLinFactNeighborY="-99941">
        <dgm:presLayoutVars>
          <dgm:bulletEnabled val="1"/>
        </dgm:presLayoutVars>
      </dgm:prSet>
      <dgm:spPr>
        <a:noFill/>
        <a:ln>
          <a:noFill/>
        </a:ln>
      </dgm:spPr>
      <dgm:t>
        <a:bodyPr/>
        <a:lstStyle/>
        <a:p>
          <a:endParaRPr lang="ru-RU"/>
        </a:p>
      </dgm:t>
    </dgm:pt>
    <dgm:pt modelId="{60D543F4-87B3-4C19-AD1D-ED47CC202035}" type="pres">
      <dgm:prSet presAssocID="{8C2331BD-A6A3-4316-B473-0505DD76B29B}" presName="spaceBetweenRectangles" presStyleCnt="0"/>
      <dgm:spPr/>
      <dgm:t>
        <a:bodyPr/>
        <a:lstStyle/>
        <a:p>
          <a:endParaRPr lang="ru-RU"/>
        </a:p>
      </dgm:t>
    </dgm:pt>
    <dgm:pt modelId="{D2DDACDB-2501-4F87-AA91-E2CD0830B9A5}" type="pres">
      <dgm:prSet presAssocID="{AEAD506F-D731-45DF-8D55-5EE07B21E8CD}" presName="parentLin" presStyleCnt="0"/>
      <dgm:spPr/>
      <dgm:t>
        <a:bodyPr/>
        <a:lstStyle/>
        <a:p>
          <a:endParaRPr lang="ru-RU"/>
        </a:p>
      </dgm:t>
    </dgm:pt>
    <dgm:pt modelId="{BB7AF970-F14E-4410-849E-6A03E55F3577}" type="pres">
      <dgm:prSet presAssocID="{AEAD506F-D731-45DF-8D55-5EE07B21E8CD}" presName="parentLeftMargin" presStyleLbl="node1" presStyleIdx="1" presStyleCnt="3"/>
      <dgm:spPr/>
      <dgm:t>
        <a:bodyPr/>
        <a:lstStyle/>
        <a:p>
          <a:endParaRPr lang="ru-RU"/>
        </a:p>
      </dgm:t>
    </dgm:pt>
    <dgm:pt modelId="{7A57A2CC-AE83-4555-B957-B9A7F6EFA885}" type="pres">
      <dgm:prSet presAssocID="{AEAD506F-D731-45DF-8D55-5EE07B21E8CD}" presName="parentText" presStyleLbl="node1" presStyleIdx="2" presStyleCnt="3" custScaleX="142327" custScaleY="337882" custLinFactNeighborX="-22108" custLinFactNeighborY="65522">
        <dgm:presLayoutVars>
          <dgm:chMax val="0"/>
          <dgm:bulletEnabled val="1"/>
        </dgm:presLayoutVars>
      </dgm:prSet>
      <dgm:spPr/>
      <dgm:t>
        <a:bodyPr/>
        <a:lstStyle/>
        <a:p>
          <a:endParaRPr lang="ru-RU"/>
        </a:p>
      </dgm:t>
    </dgm:pt>
    <dgm:pt modelId="{F749A4B2-3332-419A-8354-973787A0BAEE}" type="pres">
      <dgm:prSet presAssocID="{AEAD506F-D731-45DF-8D55-5EE07B21E8CD}" presName="negativeSpace" presStyleCnt="0"/>
      <dgm:spPr/>
      <dgm:t>
        <a:bodyPr/>
        <a:lstStyle/>
        <a:p>
          <a:endParaRPr lang="ru-RU"/>
        </a:p>
      </dgm:t>
    </dgm:pt>
    <dgm:pt modelId="{CFA40DA8-4702-4149-B986-BED898DF281A}" type="pres">
      <dgm:prSet presAssocID="{AEAD506F-D731-45DF-8D55-5EE07B21E8CD}" presName="childText" presStyleLbl="conFgAcc1" presStyleIdx="2" presStyleCnt="3" custScaleY="173954" custLinFactNeighborY="-33943">
        <dgm:presLayoutVars>
          <dgm:bulletEnabled val="1"/>
        </dgm:presLayoutVars>
      </dgm:prSet>
      <dgm:spPr>
        <a:noFill/>
        <a:ln>
          <a:noFill/>
        </a:ln>
      </dgm:spPr>
      <dgm:t>
        <a:bodyPr/>
        <a:lstStyle/>
        <a:p>
          <a:endParaRPr lang="ru-RU"/>
        </a:p>
      </dgm:t>
    </dgm:pt>
  </dgm:ptLst>
  <dgm:cxnLst>
    <dgm:cxn modelId="{409D97EC-AFF3-4228-B4C6-D5A1F8EAB52F}" srcId="{128E5E94-4814-4759-8C52-50A6CCAEDB77}" destId="{AEAD506F-D731-45DF-8D55-5EE07B21E8CD}" srcOrd="2" destOrd="0" parTransId="{82846DF0-D950-4103-B74F-16EB161B6553}" sibTransId="{F9366578-C1BE-4CD3-9053-6D82B5D917E6}"/>
    <dgm:cxn modelId="{CA12F4EA-7829-4373-B29E-83CB28FC0536}" srcId="{128E5E94-4814-4759-8C52-50A6CCAEDB77}" destId="{825AEEE0-010D-4718-8BEF-83DF3F4B7689}" srcOrd="0" destOrd="0" parTransId="{9263F95E-A07F-4AD9-8104-91F980A8184C}" sibTransId="{93E1A883-5621-4B6F-8E43-6E9C004BA586}"/>
    <dgm:cxn modelId="{69A25AA7-165B-40D4-B45B-6AD50CD2BE74}" type="presOf" srcId="{AEAD506F-D731-45DF-8D55-5EE07B21E8CD}" destId="{7A57A2CC-AE83-4555-B957-B9A7F6EFA885}" srcOrd="1" destOrd="0" presId="urn:microsoft.com/office/officeart/2005/8/layout/list1"/>
    <dgm:cxn modelId="{7F6189E2-0CE5-4E4B-9261-27280D36CFA2}" type="presOf" srcId="{1D75CCC0-6F2A-4988-8863-B2AAA33968CD}" destId="{0C019EDF-0065-4432-901C-8F1EBA72ED8A}" srcOrd="1" destOrd="0" presId="urn:microsoft.com/office/officeart/2005/8/layout/list1"/>
    <dgm:cxn modelId="{0637ECBA-B826-4C13-AD82-78A9D7066EDB}" type="presOf" srcId="{128E5E94-4814-4759-8C52-50A6CCAEDB77}" destId="{6023648D-BF67-4800-B390-F2B4C4683FDD}" srcOrd="0" destOrd="0" presId="urn:microsoft.com/office/officeart/2005/8/layout/list1"/>
    <dgm:cxn modelId="{E628816E-E8E3-4286-8CFD-C92F70E46451}" srcId="{128E5E94-4814-4759-8C52-50A6CCAEDB77}" destId="{1D75CCC0-6F2A-4988-8863-B2AAA33968CD}" srcOrd="1" destOrd="0" parTransId="{D9EDD9E1-952E-4920-843E-E1C3B5029EB6}" sibTransId="{8C2331BD-A6A3-4316-B473-0505DD76B29B}"/>
    <dgm:cxn modelId="{D397F88D-311C-4153-89C0-5415B821C13B}" type="presOf" srcId="{825AEEE0-010D-4718-8BEF-83DF3F4B7689}" destId="{212AB1CA-43B7-4E34-A99A-E47ED2BD9A20}" srcOrd="0" destOrd="0" presId="urn:microsoft.com/office/officeart/2005/8/layout/list1"/>
    <dgm:cxn modelId="{3FC86E79-CB4F-49E8-B49A-8F924A4770FF}" type="presOf" srcId="{AEAD506F-D731-45DF-8D55-5EE07B21E8CD}" destId="{BB7AF970-F14E-4410-849E-6A03E55F3577}" srcOrd="0" destOrd="0" presId="urn:microsoft.com/office/officeart/2005/8/layout/list1"/>
    <dgm:cxn modelId="{D14216E7-BB7E-4F73-9DB6-5B23846BE0A1}" type="presOf" srcId="{1D75CCC0-6F2A-4988-8863-B2AAA33968CD}" destId="{EFAF9126-6333-4643-8656-AA268E22EEB6}" srcOrd="0" destOrd="0" presId="urn:microsoft.com/office/officeart/2005/8/layout/list1"/>
    <dgm:cxn modelId="{5CA7CFB2-A7B3-43FD-ADDE-88BE01A5B5AF}" type="presOf" srcId="{825AEEE0-010D-4718-8BEF-83DF3F4B7689}" destId="{B896973D-EC9E-4542-8044-B4FC2ED00538}" srcOrd="1" destOrd="0" presId="urn:microsoft.com/office/officeart/2005/8/layout/list1"/>
    <dgm:cxn modelId="{FDCC1790-DB85-49F4-8DAA-6FFE6B4D18AB}" type="presParOf" srcId="{6023648D-BF67-4800-B390-F2B4C4683FDD}" destId="{2882402B-A87F-4C03-8E4C-92350232DDF7}" srcOrd="0" destOrd="0" presId="urn:microsoft.com/office/officeart/2005/8/layout/list1"/>
    <dgm:cxn modelId="{1DBB5311-D886-4115-836D-9A882E7CDFCA}" type="presParOf" srcId="{2882402B-A87F-4C03-8E4C-92350232DDF7}" destId="{212AB1CA-43B7-4E34-A99A-E47ED2BD9A20}" srcOrd="0" destOrd="0" presId="urn:microsoft.com/office/officeart/2005/8/layout/list1"/>
    <dgm:cxn modelId="{0C64C6B9-9516-4F83-A40F-E2DA8BED96C7}" type="presParOf" srcId="{2882402B-A87F-4C03-8E4C-92350232DDF7}" destId="{B896973D-EC9E-4542-8044-B4FC2ED00538}" srcOrd="1" destOrd="0" presId="urn:microsoft.com/office/officeart/2005/8/layout/list1"/>
    <dgm:cxn modelId="{DCE80AD8-D423-4DA9-BF0E-0EBE2B79C179}" type="presParOf" srcId="{6023648D-BF67-4800-B390-F2B4C4683FDD}" destId="{354F5790-CB33-41C0-B4DE-1BF71F39363F}" srcOrd="1" destOrd="0" presId="urn:microsoft.com/office/officeart/2005/8/layout/list1"/>
    <dgm:cxn modelId="{BEF68D8B-F4A1-4042-8316-990D077C8657}" type="presParOf" srcId="{6023648D-BF67-4800-B390-F2B4C4683FDD}" destId="{96A2A0A9-5BE9-4484-8B2B-97D25B91E351}" srcOrd="2" destOrd="0" presId="urn:microsoft.com/office/officeart/2005/8/layout/list1"/>
    <dgm:cxn modelId="{C502F08C-4DD0-4D5C-9878-55F855CD3DD6}" type="presParOf" srcId="{6023648D-BF67-4800-B390-F2B4C4683FDD}" destId="{8C6287AB-C842-9944-8E08-03BF5C49A0AF}" srcOrd="3" destOrd="0" presId="urn:microsoft.com/office/officeart/2005/8/layout/list1"/>
    <dgm:cxn modelId="{818A9ED9-4962-4723-9CFA-27DD7EE646D9}" type="presParOf" srcId="{6023648D-BF67-4800-B390-F2B4C4683FDD}" destId="{3EB38058-CC24-4B43-8652-5949FA268FE3}" srcOrd="4" destOrd="0" presId="urn:microsoft.com/office/officeart/2005/8/layout/list1"/>
    <dgm:cxn modelId="{142C79CD-AAED-44D2-AB9D-1D9CF4921885}" type="presParOf" srcId="{3EB38058-CC24-4B43-8652-5949FA268FE3}" destId="{EFAF9126-6333-4643-8656-AA268E22EEB6}" srcOrd="0" destOrd="0" presId="urn:microsoft.com/office/officeart/2005/8/layout/list1"/>
    <dgm:cxn modelId="{5C159760-7EB6-4F9D-8290-8676303CDD96}" type="presParOf" srcId="{3EB38058-CC24-4B43-8652-5949FA268FE3}" destId="{0C019EDF-0065-4432-901C-8F1EBA72ED8A}" srcOrd="1" destOrd="0" presId="urn:microsoft.com/office/officeart/2005/8/layout/list1"/>
    <dgm:cxn modelId="{2C366994-F7DC-4978-9E05-52812D392643}" type="presParOf" srcId="{6023648D-BF67-4800-B390-F2B4C4683FDD}" destId="{9B0227ED-C6E8-4C0A-8725-A549BBE757D2}" srcOrd="5" destOrd="0" presId="urn:microsoft.com/office/officeart/2005/8/layout/list1"/>
    <dgm:cxn modelId="{F28BB891-7DB7-47C4-98F5-66740E9BF841}" type="presParOf" srcId="{6023648D-BF67-4800-B390-F2B4C4683FDD}" destId="{770E9BA7-1F72-4C09-BF4E-FEAB23233F18}" srcOrd="6" destOrd="0" presId="urn:microsoft.com/office/officeart/2005/8/layout/list1"/>
    <dgm:cxn modelId="{5F7AEB53-454C-4F2F-BCF4-D026463084D1}" type="presParOf" srcId="{6023648D-BF67-4800-B390-F2B4C4683FDD}" destId="{60D543F4-87B3-4C19-AD1D-ED47CC202035}" srcOrd="7" destOrd="0" presId="urn:microsoft.com/office/officeart/2005/8/layout/list1"/>
    <dgm:cxn modelId="{0DB85E7A-C2B9-49B1-A749-1DAE70E2621B}" type="presParOf" srcId="{6023648D-BF67-4800-B390-F2B4C4683FDD}" destId="{D2DDACDB-2501-4F87-AA91-E2CD0830B9A5}" srcOrd="8" destOrd="0" presId="urn:microsoft.com/office/officeart/2005/8/layout/list1"/>
    <dgm:cxn modelId="{F6BB5F76-93CA-4B49-ACB5-89E7C8C79B18}" type="presParOf" srcId="{D2DDACDB-2501-4F87-AA91-E2CD0830B9A5}" destId="{BB7AF970-F14E-4410-849E-6A03E55F3577}" srcOrd="0" destOrd="0" presId="urn:microsoft.com/office/officeart/2005/8/layout/list1"/>
    <dgm:cxn modelId="{B2EE24B8-9407-43B6-AD04-2839E6037159}" type="presParOf" srcId="{D2DDACDB-2501-4F87-AA91-E2CD0830B9A5}" destId="{7A57A2CC-AE83-4555-B957-B9A7F6EFA885}" srcOrd="1" destOrd="0" presId="urn:microsoft.com/office/officeart/2005/8/layout/list1"/>
    <dgm:cxn modelId="{9360DBF4-4E5D-4F86-AA57-C95962291670}" type="presParOf" srcId="{6023648D-BF67-4800-B390-F2B4C4683FDD}" destId="{F749A4B2-3332-419A-8354-973787A0BAEE}" srcOrd="9" destOrd="0" presId="urn:microsoft.com/office/officeart/2005/8/layout/list1"/>
    <dgm:cxn modelId="{22A29286-63F2-42FE-A383-E52808975FD5}" type="presParOf" srcId="{6023648D-BF67-4800-B390-F2B4C4683FDD}" destId="{CFA40DA8-4702-4149-B986-BED898DF281A}"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5C32BB-C9ED-4BF2-AC8A-A2E11E7A8693}">
      <dsp:nvSpPr>
        <dsp:cNvPr id="0" name=""/>
        <dsp:cNvSpPr/>
      </dsp:nvSpPr>
      <dsp:spPr>
        <a:xfrm>
          <a:off x="1918148" y="2724626"/>
          <a:ext cx="568268" cy="2374034"/>
        </a:xfrm>
        <a:custGeom>
          <a:avLst/>
          <a:gdLst/>
          <a:ahLst/>
          <a:cxnLst/>
          <a:rect l="0" t="0" r="0" b="0"/>
          <a:pathLst>
            <a:path>
              <a:moveTo>
                <a:pt x="0" y="0"/>
              </a:moveTo>
              <a:lnTo>
                <a:pt x="284134" y="0"/>
              </a:lnTo>
              <a:lnTo>
                <a:pt x="284134" y="2374034"/>
              </a:lnTo>
              <a:lnTo>
                <a:pt x="568268" y="237403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ru-RU" sz="800" kern="1200" dirty="0"/>
        </a:p>
      </dsp:txBody>
      <dsp:txXfrm>
        <a:off x="2141255" y="3850615"/>
        <a:ext cx="122054" cy="122054"/>
      </dsp:txXfrm>
    </dsp:sp>
    <dsp:sp modelId="{F9B7EC93-A415-4DC6-B344-7E9C5FD0CFAA}">
      <dsp:nvSpPr>
        <dsp:cNvPr id="0" name=""/>
        <dsp:cNvSpPr/>
      </dsp:nvSpPr>
      <dsp:spPr>
        <a:xfrm>
          <a:off x="1918148" y="2724626"/>
          <a:ext cx="550958" cy="1441860"/>
        </a:xfrm>
        <a:custGeom>
          <a:avLst/>
          <a:gdLst/>
          <a:ahLst/>
          <a:cxnLst/>
          <a:rect l="0" t="0" r="0" b="0"/>
          <a:pathLst>
            <a:path>
              <a:moveTo>
                <a:pt x="0" y="0"/>
              </a:moveTo>
              <a:lnTo>
                <a:pt x="275479" y="0"/>
              </a:lnTo>
              <a:lnTo>
                <a:pt x="275479" y="1441860"/>
              </a:lnTo>
              <a:lnTo>
                <a:pt x="550958" y="144186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155039" y="3406967"/>
        <a:ext cx="77177" cy="77177"/>
      </dsp:txXfrm>
    </dsp:sp>
    <dsp:sp modelId="{38BE06EF-3372-4733-B989-A9619F196D0C}">
      <dsp:nvSpPr>
        <dsp:cNvPr id="0" name=""/>
        <dsp:cNvSpPr/>
      </dsp:nvSpPr>
      <dsp:spPr>
        <a:xfrm>
          <a:off x="1918148" y="2724626"/>
          <a:ext cx="562201" cy="129945"/>
        </a:xfrm>
        <a:custGeom>
          <a:avLst/>
          <a:gdLst/>
          <a:ahLst/>
          <a:cxnLst/>
          <a:rect l="0" t="0" r="0" b="0"/>
          <a:pathLst>
            <a:path>
              <a:moveTo>
                <a:pt x="0" y="0"/>
              </a:moveTo>
              <a:lnTo>
                <a:pt x="281100" y="0"/>
              </a:lnTo>
              <a:lnTo>
                <a:pt x="281100" y="129945"/>
              </a:lnTo>
              <a:lnTo>
                <a:pt x="562201" y="12994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184824" y="2775173"/>
        <a:ext cx="28851" cy="28851"/>
      </dsp:txXfrm>
    </dsp:sp>
    <dsp:sp modelId="{79815CD1-6836-4B16-990D-BBCC3E8B5BB5}">
      <dsp:nvSpPr>
        <dsp:cNvPr id="0" name=""/>
        <dsp:cNvSpPr/>
      </dsp:nvSpPr>
      <dsp:spPr>
        <a:xfrm>
          <a:off x="1918148" y="1161198"/>
          <a:ext cx="563676" cy="1563427"/>
        </a:xfrm>
        <a:custGeom>
          <a:avLst/>
          <a:gdLst/>
          <a:ahLst/>
          <a:cxnLst/>
          <a:rect l="0" t="0" r="0" b="0"/>
          <a:pathLst>
            <a:path>
              <a:moveTo>
                <a:pt x="0" y="1563427"/>
              </a:moveTo>
              <a:lnTo>
                <a:pt x="281838" y="1563427"/>
              </a:lnTo>
              <a:lnTo>
                <a:pt x="281838" y="0"/>
              </a:lnTo>
              <a:lnTo>
                <a:pt x="56367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dirty="0"/>
        </a:p>
      </dsp:txBody>
      <dsp:txXfrm>
        <a:off x="2158438" y="1901363"/>
        <a:ext cx="83096" cy="83096"/>
      </dsp:txXfrm>
    </dsp:sp>
    <dsp:sp modelId="{39E54496-A661-4B10-AB17-B0A002C7B5B5}">
      <dsp:nvSpPr>
        <dsp:cNvPr id="0" name=""/>
        <dsp:cNvSpPr/>
      </dsp:nvSpPr>
      <dsp:spPr>
        <a:xfrm>
          <a:off x="1918148" y="280570"/>
          <a:ext cx="551960" cy="2444055"/>
        </a:xfrm>
        <a:custGeom>
          <a:avLst/>
          <a:gdLst/>
          <a:ahLst/>
          <a:cxnLst/>
          <a:rect l="0" t="0" r="0" b="0"/>
          <a:pathLst>
            <a:path>
              <a:moveTo>
                <a:pt x="0" y="2444055"/>
              </a:moveTo>
              <a:lnTo>
                <a:pt x="275980" y="2444055"/>
              </a:lnTo>
              <a:lnTo>
                <a:pt x="275980" y="0"/>
              </a:lnTo>
              <a:lnTo>
                <a:pt x="551960"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ru-RU" sz="800" kern="1200" dirty="0"/>
        </a:p>
      </dsp:txBody>
      <dsp:txXfrm>
        <a:off x="2131488" y="1439957"/>
        <a:ext cx="125280" cy="125280"/>
      </dsp:txXfrm>
    </dsp:sp>
    <dsp:sp modelId="{D3BEA723-1ED7-47D8-888B-CA522EDF1310}">
      <dsp:nvSpPr>
        <dsp:cNvPr id="0" name=""/>
        <dsp:cNvSpPr/>
      </dsp:nvSpPr>
      <dsp:spPr>
        <a:xfrm>
          <a:off x="-83507" y="1769356"/>
          <a:ext cx="2092772" cy="1910539"/>
        </a:xfrm>
        <a:prstGeom prst="rect">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kern="1200" baseline="0" dirty="0" smtClean="0">
              <a:solidFill>
                <a:schemeClr val="tx1"/>
              </a:solidFill>
              <a:latin typeface="Times New Roman" panose="02020603050405020304" pitchFamily="18" charset="0"/>
              <a:cs typeface="Times New Roman" panose="02020603050405020304" pitchFamily="18" charset="0"/>
            </a:rPr>
            <a:t>Вне зависимости от осуществляемой деятельности плательщики - работодатели  представляют  в  составе Расчета</a:t>
          </a:r>
          <a:endParaRPr lang="ru-RU" sz="1800" kern="1200" baseline="0" dirty="0">
            <a:solidFill>
              <a:schemeClr val="tx1"/>
            </a:solidFill>
          </a:endParaRPr>
        </a:p>
      </dsp:txBody>
      <dsp:txXfrm>
        <a:off x="-83507" y="1769356"/>
        <a:ext cx="2092772" cy="1910539"/>
      </dsp:txXfrm>
    </dsp:sp>
    <dsp:sp modelId="{F1C6739C-2A46-4050-92EC-6882DE221203}">
      <dsp:nvSpPr>
        <dsp:cNvPr id="0" name=""/>
        <dsp:cNvSpPr/>
      </dsp:nvSpPr>
      <dsp:spPr>
        <a:xfrm>
          <a:off x="2470108" y="108993"/>
          <a:ext cx="2783039" cy="343153"/>
        </a:xfrm>
        <a:prstGeom prst="rect">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kern="1200" dirty="0" smtClean="0">
              <a:solidFill>
                <a:schemeClr val="tx1"/>
              </a:solidFill>
              <a:latin typeface="Times New Roman" panose="02020603050405020304" pitchFamily="18" charset="0"/>
              <a:cs typeface="Times New Roman" panose="02020603050405020304" pitchFamily="18" charset="0"/>
            </a:rPr>
            <a:t>Титульный лист</a:t>
          </a:r>
          <a:endParaRPr lang="ru-RU" sz="1800" kern="1200" dirty="0">
            <a:solidFill>
              <a:schemeClr val="tx1"/>
            </a:solidFill>
          </a:endParaRPr>
        </a:p>
      </dsp:txBody>
      <dsp:txXfrm>
        <a:off x="2470108" y="108993"/>
        <a:ext cx="2783039" cy="343153"/>
      </dsp:txXfrm>
    </dsp:sp>
    <dsp:sp modelId="{DC1BA8F8-BF4F-4B92-9027-2F00D7085A1F}">
      <dsp:nvSpPr>
        <dsp:cNvPr id="0" name=""/>
        <dsp:cNvSpPr/>
      </dsp:nvSpPr>
      <dsp:spPr>
        <a:xfrm>
          <a:off x="2481825" y="590213"/>
          <a:ext cx="4284266" cy="1141970"/>
        </a:xfrm>
        <a:prstGeom prst="rect">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ru-RU" sz="1800" u="sng" kern="1200" dirty="0" smtClean="0">
              <a:solidFill>
                <a:schemeClr val="tx1"/>
              </a:solidFill>
              <a:latin typeface="Times New Roman" panose="02020603050405020304" pitchFamily="18" charset="0"/>
              <a:cs typeface="Times New Roman" panose="02020603050405020304" pitchFamily="18" charset="0"/>
            </a:rPr>
            <a:t>Раздел 1</a:t>
          </a:r>
          <a:r>
            <a:rPr lang="ru-RU" sz="1800" kern="1200" dirty="0" smtClean="0">
              <a:solidFill>
                <a:schemeClr val="tx1"/>
              </a:solidFill>
              <a:latin typeface="Times New Roman" panose="02020603050405020304" pitchFamily="18" charset="0"/>
              <a:cs typeface="Times New Roman" panose="02020603050405020304" pitchFamily="18" charset="0"/>
            </a:rPr>
            <a:t>. Сводные данные об обязательствах        плательщика страховых взносов</a:t>
          </a:r>
          <a:r>
            <a:rPr lang="ru-RU" sz="2000" kern="1200" dirty="0" smtClean="0">
              <a:latin typeface="Times New Roman" panose="02020603050405020304" pitchFamily="18" charset="0"/>
              <a:cs typeface="Times New Roman" panose="02020603050405020304" pitchFamily="18" charset="0"/>
            </a:rPr>
            <a:t>.</a:t>
          </a:r>
        </a:p>
      </dsp:txBody>
      <dsp:txXfrm>
        <a:off x="2481825" y="590213"/>
        <a:ext cx="4284266" cy="1141970"/>
      </dsp:txXfrm>
    </dsp:sp>
    <dsp:sp modelId="{9192FC13-F649-43A6-BF3B-A0BE69AEDCF9}">
      <dsp:nvSpPr>
        <dsp:cNvPr id="0" name=""/>
        <dsp:cNvSpPr/>
      </dsp:nvSpPr>
      <dsp:spPr>
        <a:xfrm>
          <a:off x="2480350" y="2072156"/>
          <a:ext cx="4516427" cy="1564831"/>
        </a:xfrm>
        <a:prstGeom prst="rect">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ru-RU" sz="1800" u="sng" kern="1200" dirty="0" smtClean="0">
              <a:solidFill>
                <a:schemeClr val="tx1"/>
              </a:solidFill>
              <a:latin typeface="Times New Roman" panose="02020603050405020304" pitchFamily="18" charset="0"/>
              <a:cs typeface="Times New Roman" panose="02020603050405020304" pitchFamily="18" charset="0"/>
            </a:rPr>
            <a:t>Подраздел 1.1.</a:t>
          </a:r>
          <a:r>
            <a:rPr lang="ru-RU" sz="1800" kern="1200" dirty="0" smtClean="0">
              <a:solidFill>
                <a:schemeClr val="tx1"/>
              </a:solidFill>
              <a:latin typeface="Times New Roman" panose="02020603050405020304" pitchFamily="18" charset="0"/>
              <a:cs typeface="Times New Roman" panose="02020603050405020304" pitchFamily="18" charset="0"/>
            </a:rPr>
            <a:t> Расчет сумм взносов на обязательное пенсионное страхование и </a:t>
          </a:r>
          <a:r>
            <a:rPr lang="ru-RU" sz="1800" u="sng" kern="1200" dirty="0" smtClean="0">
              <a:solidFill>
                <a:schemeClr val="tx1"/>
              </a:solidFill>
              <a:latin typeface="Times New Roman" panose="02020603050405020304" pitchFamily="18" charset="0"/>
              <a:cs typeface="Times New Roman" panose="02020603050405020304" pitchFamily="18" charset="0"/>
            </a:rPr>
            <a:t>Подраздел 1.2</a:t>
          </a:r>
          <a:r>
            <a:rPr lang="ru-RU" sz="1800" kern="1200" dirty="0" smtClean="0">
              <a:solidFill>
                <a:schemeClr val="tx1"/>
              </a:solidFill>
              <a:latin typeface="Times New Roman" panose="02020603050405020304" pitchFamily="18" charset="0"/>
              <a:cs typeface="Times New Roman" panose="02020603050405020304" pitchFamily="18" charset="0"/>
            </a:rPr>
            <a:t> Расчет сумм взносов на обязательное медицинское страхование </a:t>
          </a:r>
          <a:r>
            <a:rPr lang="ru-RU" sz="1800" u="sng" kern="1200" dirty="0" smtClean="0">
              <a:solidFill>
                <a:schemeClr val="tx1"/>
              </a:solidFill>
              <a:latin typeface="Times New Roman" panose="02020603050405020304" pitchFamily="18" charset="0"/>
              <a:cs typeface="Times New Roman" panose="02020603050405020304" pitchFamily="18" charset="0"/>
            </a:rPr>
            <a:t>Приложения 1 к Разделу 1.</a:t>
          </a:r>
          <a:endParaRPr lang="ru-RU" sz="1800" kern="1200" dirty="0">
            <a:solidFill>
              <a:schemeClr val="tx1"/>
            </a:solidFill>
          </a:endParaRPr>
        </a:p>
      </dsp:txBody>
      <dsp:txXfrm>
        <a:off x="2480350" y="2072156"/>
        <a:ext cx="4516427" cy="1564831"/>
      </dsp:txXfrm>
    </dsp:sp>
    <dsp:sp modelId="{DD1BAD77-EC60-4DEC-B60A-E53789D6E84D}">
      <dsp:nvSpPr>
        <dsp:cNvPr id="0" name=""/>
        <dsp:cNvSpPr/>
      </dsp:nvSpPr>
      <dsp:spPr>
        <a:xfrm>
          <a:off x="2469107" y="3661975"/>
          <a:ext cx="6043648" cy="1009021"/>
        </a:xfrm>
        <a:prstGeom prst="rect">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ru-RU" sz="1800" u="sng" kern="1200" dirty="0" smtClean="0">
              <a:solidFill>
                <a:schemeClr val="tx1"/>
              </a:solidFill>
              <a:latin typeface="Times New Roman" panose="02020603050405020304" pitchFamily="18" charset="0"/>
              <a:cs typeface="Times New Roman" panose="02020603050405020304" pitchFamily="18" charset="0"/>
            </a:rPr>
            <a:t>Приложение 2</a:t>
          </a:r>
          <a:r>
            <a:rPr lang="ru-RU" sz="1800" kern="1200" dirty="0" smtClean="0">
              <a:solidFill>
                <a:schemeClr val="tx1"/>
              </a:solidFill>
              <a:latin typeface="Times New Roman" panose="02020603050405020304" pitchFamily="18" charset="0"/>
              <a:cs typeface="Times New Roman" panose="02020603050405020304" pitchFamily="18" charset="0"/>
            </a:rPr>
            <a:t>. Расчет сумм страховых взносов на обязательное социальное страхование на случай временной нетрудоспособности и в связи с материнством к </a:t>
          </a:r>
          <a:r>
            <a:rPr lang="ru-RU" sz="1800" u="sng" kern="1200" dirty="0" smtClean="0">
              <a:solidFill>
                <a:schemeClr val="tx1"/>
              </a:solidFill>
              <a:latin typeface="Times New Roman" panose="02020603050405020304" pitchFamily="18" charset="0"/>
              <a:cs typeface="Times New Roman" panose="02020603050405020304" pitchFamily="18" charset="0"/>
            </a:rPr>
            <a:t>Разделу 1.</a:t>
          </a:r>
          <a:endParaRPr lang="ru-RU" sz="1800" kern="1200" dirty="0">
            <a:solidFill>
              <a:schemeClr val="tx1"/>
            </a:solidFill>
          </a:endParaRPr>
        </a:p>
      </dsp:txBody>
      <dsp:txXfrm>
        <a:off x="2469107" y="3661975"/>
        <a:ext cx="6043648" cy="1009021"/>
      </dsp:txXfrm>
    </dsp:sp>
    <dsp:sp modelId="{83199606-FA7A-47C2-AF5F-05C2A7A7AFDD}">
      <dsp:nvSpPr>
        <dsp:cNvPr id="0" name=""/>
        <dsp:cNvSpPr/>
      </dsp:nvSpPr>
      <dsp:spPr>
        <a:xfrm>
          <a:off x="2486417" y="4862161"/>
          <a:ext cx="3596577" cy="472997"/>
        </a:xfrm>
        <a:prstGeom prst="rect">
          <a:avLst/>
        </a:prstGeom>
        <a:solidFill>
          <a:schemeClr val="tx2">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l" defTabSz="800100">
            <a:lnSpc>
              <a:spcPct val="90000"/>
            </a:lnSpc>
            <a:spcBef>
              <a:spcPct val="0"/>
            </a:spcBef>
            <a:spcAft>
              <a:spcPct val="35000"/>
            </a:spcAft>
          </a:pPr>
          <a:r>
            <a:rPr lang="ru-RU" sz="1800" u="sng" kern="1200" dirty="0" smtClean="0">
              <a:solidFill>
                <a:schemeClr val="tx1"/>
              </a:solidFill>
              <a:latin typeface="Times New Roman" panose="02020603050405020304" pitchFamily="18" charset="0"/>
              <a:cs typeface="Times New Roman" panose="02020603050405020304" pitchFamily="18" charset="0"/>
            </a:rPr>
            <a:t>Раздел 3</a:t>
          </a:r>
          <a:r>
            <a:rPr lang="ru-RU" sz="1800" kern="1200" dirty="0" smtClean="0">
              <a:solidFill>
                <a:schemeClr val="tx1"/>
              </a:solidFill>
              <a:latin typeface="Times New Roman" panose="02020603050405020304" pitchFamily="18" charset="0"/>
              <a:cs typeface="Times New Roman" panose="02020603050405020304" pitchFamily="18" charset="0"/>
            </a:rPr>
            <a:t>. Персонифицированные сведения о застрахованных лицах</a:t>
          </a:r>
          <a:r>
            <a:rPr lang="en-US" sz="1800" kern="1200" dirty="0" smtClean="0">
              <a:solidFill>
                <a:schemeClr val="tx1"/>
              </a:solidFill>
              <a:latin typeface="Times New Roman" panose="02020603050405020304" pitchFamily="18" charset="0"/>
              <a:cs typeface="Times New Roman" panose="02020603050405020304" pitchFamily="18" charset="0"/>
            </a:rPr>
            <a:t>.</a:t>
          </a:r>
          <a:endParaRPr lang="ru-RU" sz="1800" kern="1200" dirty="0" smtClean="0">
            <a:solidFill>
              <a:schemeClr val="tx1"/>
            </a:solidFill>
            <a:latin typeface="Times New Roman" panose="02020603050405020304" pitchFamily="18" charset="0"/>
            <a:cs typeface="Times New Roman" panose="02020603050405020304" pitchFamily="18" charset="0"/>
          </a:endParaRPr>
        </a:p>
      </dsp:txBody>
      <dsp:txXfrm>
        <a:off x="2486417" y="4862161"/>
        <a:ext cx="3596577" cy="47299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A2A0A9-5BE9-4484-8B2B-97D25B91E351}">
      <dsp:nvSpPr>
        <dsp:cNvPr id="0" name=""/>
        <dsp:cNvSpPr/>
      </dsp:nvSpPr>
      <dsp:spPr>
        <a:xfrm>
          <a:off x="0" y="1122089"/>
          <a:ext cx="7512093" cy="27720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B896973D-EC9E-4542-8044-B4FC2ED00538}">
      <dsp:nvSpPr>
        <dsp:cNvPr id="0" name=""/>
        <dsp:cNvSpPr/>
      </dsp:nvSpPr>
      <dsp:spPr>
        <a:xfrm>
          <a:off x="275346" y="97073"/>
          <a:ext cx="7169718" cy="1233692"/>
        </a:xfrm>
        <a:prstGeom prst="roundRect">
          <a:avLst/>
        </a:prstGeom>
        <a:solidFill>
          <a:schemeClr val="accent1">
            <a:lumMod val="20000"/>
            <a:lumOff val="80000"/>
            <a:alpha val="41000"/>
          </a:schemeClr>
        </a:solidFill>
        <a:ln w="3175"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98757" tIns="0" rIns="198757" bIns="0" numCol="1" spcCol="1270" anchor="ctr"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ru-RU" sz="1800" b="0" kern="1200" spc="-2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800" b="1" kern="1200" spc="-20" dirty="0" smtClean="0">
              <a:effectLst/>
              <a:latin typeface="Times New Roman" panose="02020603050405020304" pitchFamily="18" charset="0"/>
              <a:cs typeface="Times New Roman" panose="02020603050405020304" pitchFamily="18" charset="0"/>
            </a:rPr>
            <a:t>на обязательное пенсионное страхование</a:t>
          </a:r>
          <a:r>
            <a:rPr lang="ru-RU" sz="1800" b="0" kern="1200" spc="-20" dirty="0" smtClean="0">
              <a:effectLst/>
              <a:latin typeface="Times New Roman" panose="02020603050405020304" pitchFamily="18" charset="0"/>
              <a:cs typeface="Times New Roman" panose="02020603050405020304" pitchFamily="18" charset="0"/>
            </a:rPr>
            <a:t>:</a:t>
          </a:r>
        </a:p>
        <a:p>
          <a:pPr>
            <a:spcBef>
              <a:spcPct val="0"/>
            </a:spcBef>
          </a:pPr>
          <a:r>
            <a:rPr lang="ru-RU" sz="1800" b="0" kern="1200" spc="-20" dirty="0" smtClean="0">
              <a:effectLst/>
              <a:latin typeface="Times New Roman" panose="02020603050405020304" pitchFamily="18" charset="0"/>
              <a:cs typeface="Times New Roman" panose="02020603050405020304" pitchFamily="18" charset="0"/>
            </a:rPr>
            <a:t>     22 %  в пределах установленной величины </a:t>
          </a:r>
          <a:r>
            <a:rPr lang="ru-RU" sz="1800" b="0" kern="1200" spc="-20" dirty="0" err="1" smtClean="0">
              <a:effectLst/>
              <a:latin typeface="Times New Roman" panose="02020603050405020304" pitchFamily="18" charset="0"/>
              <a:cs typeface="Times New Roman" panose="02020603050405020304" pitchFamily="18" charset="0"/>
            </a:rPr>
            <a:t>взносооблагаемой</a:t>
          </a:r>
          <a:r>
            <a:rPr lang="ru-RU" sz="1800" b="0" kern="1200" spc="-20" dirty="0" smtClean="0">
              <a:effectLst/>
              <a:latin typeface="Times New Roman" panose="02020603050405020304" pitchFamily="18" charset="0"/>
              <a:cs typeface="Times New Roman" panose="02020603050405020304" pitchFamily="18" charset="0"/>
            </a:rPr>
            <a:t>  базы  (в 2017 году – 876 000 руб.)</a:t>
          </a:r>
        </a:p>
        <a:p>
          <a:pPr>
            <a:spcBef>
              <a:spcPct val="0"/>
            </a:spcBef>
          </a:pPr>
          <a:r>
            <a:rPr lang="ru-RU" sz="1800" b="0" kern="1200" spc="-20" dirty="0" smtClean="0">
              <a:effectLst/>
              <a:latin typeface="Times New Roman" panose="02020603050405020304" pitchFamily="18" charset="0"/>
              <a:cs typeface="Times New Roman" panose="02020603050405020304" pitchFamily="18" charset="0"/>
            </a:rPr>
            <a:t>     10 % сверх предельной величины</a:t>
          </a:r>
        </a:p>
        <a:p>
          <a:pPr marL="0" marR="0" lvl="0" indent="0" algn="just" defTabSz="914400" eaLnBrk="1" fontAlgn="auto" latinLnBrk="0" hangingPunct="1">
            <a:lnSpc>
              <a:spcPct val="100000"/>
            </a:lnSpc>
            <a:spcBef>
              <a:spcPct val="0"/>
            </a:spcBef>
            <a:spcAft>
              <a:spcPts val="0"/>
            </a:spcAft>
            <a:buClrTx/>
            <a:buSzTx/>
            <a:buFontTx/>
            <a:buNone/>
            <a:tabLst/>
            <a:defRPr/>
          </a:pPr>
          <a:endParaRPr lang="ru-RU" sz="1800" b="0" i="0" kern="1200" dirty="0">
            <a:latin typeface="Calibri Light" charset="0"/>
            <a:ea typeface="Calibri Light" charset="0"/>
            <a:cs typeface="Calibri Light" charset="0"/>
          </a:endParaRPr>
        </a:p>
      </dsp:txBody>
      <dsp:txXfrm>
        <a:off x="335570" y="157297"/>
        <a:ext cx="7049270" cy="1113244"/>
      </dsp:txXfrm>
    </dsp:sp>
    <dsp:sp modelId="{770E9BA7-1F72-4C09-BF4E-FEAB23233F18}">
      <dsp:nvSpPr>
        <dsp:cNvPr id="0" name=""/>
        <dsp:cNvSpPr/>
      </dsp:nvSpPr>
      <dsp:spPr>
        <a:xfrm>
          <a:off x="0" y="3387554"/>
          <a:ext cx="7512093" cy="27720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0C019EDF-0065-4432-901C-8F1EBA72ED8A}">
      <dsp:nvSpPr>
        <dsp:cNvPr id="0" name=""/>
        <dsp:cNvSpPr/>
      </dsp:nvSpPr>
      <dsp:spPr>
        <a:xfrm>
          <a:off x="291219" y="1445786"/>
          <a:ext cx="7137967" cy="2111715"/>
        </a:xfrm>
        <a:prstGeom prst="roundRect">
          <a:avLst/>
        </a:prstGeom>
        <a:solidFill>
          <a:schemeClr val="accent1">
            <a:lumMod val="20000"/>
            <a:lumOff val="80000"/>
            <a:alpha val="41000"/>
          </a:schemeClr>
        </a:solidFill>
        <a:ln w="3175"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98757" tIns="0" rIns="198757" bIns="0" numCol="1" spcCol="1270" anchor="ctr" anchorCtr="0">
          <a:noAutofit/>
        </a:bodyPr>
        <a:lstStyle/>
        <a:p>
          <a:pPr lvl="0" algn="l" defTabSz="800100">
            <a:lnSpc>
              <a:spcPct val="90000"/>
            </a:lnSpc>
            <a:spcBef>
              <a:spcPct val="0"/>
            </a:spcBef>
            <a:spcAft>
              <a:spcPct val="35000"/>
            </a:spcAft>
          </a:pPr>
          <a:r>
            <a:rPr lang="ru-RU" sz="1800" b="1" kern="1200" spc="-20" dirty="0" smtClean="0">
              <a:effectLst/>
              <a:latin typeface="Times New Roman" panose="02020603050405020304" pitchFamily="18" charset="0"/>
              <a:cs typeface="Times New Roman" panose="02020603050405020304" pitchFamily="18" charset="0"/>
            </a:rPr>
            <a:t>на обязательное социальное страхование на случай временной нетрудоспособности и в связи с материнством</a:t>
          </a:r>
          <a:r>
            <a:rPr lang="ru-RU" sz="1800" kern="1200" spc="-20" dirty="0" smtClean="0">
              <a:effectLst/>
              <a:latin typeface="Times New Roman" panose="02020603050405020304" pitchFamily="18" charset="0"/>
              <a:cs typeface="Times New Roman" panose="02020603050405020304" pitchFamily="18" charset="0"/>
            </a:rPr>
            <a:t>: </a:t>
          </a:r>
        </a:p>
        <a:p>
          <a:pPr lvl="0" algn="l" defTabSz="800100">
            <a:lnSpc>
              <a:spcPct val="90000"/>
            </a:lnSpc>
            <a:spcBef>
              <a:spcPct val="0"/>
            </a:spcBef>
            <a:spcAft>
              <a:spcPct val="35000"/>
            </a:spcAft>
          </a:pPr>
          <a:r>
            <a:rPr lang="ru-RU" sz="1800" kern="1200" spc="-20" dirty="0" smtClean="0">
              <a:effectLst/>
              <a:latin typeface="Times New Roman" panose="02020603050405020304" pitchFamily="18" charset="0"/>
              <a:cs typeface="Times New Roman" panose="02020603050405020304" pitchFamily="18" charset="0"/>
            </a:rPr>
            <a:t>     2,9 %  с сумм выплат в пределах установленной величины </a:t>
          </a:r>
          <a:r>
            <a:rPr lang="ru-RU" sz="1800" kern="1200" spc="-20" dirty="0" err="1" smtClean="0">
              <a:effectLst/>
              <a:latin typeface="Times New Roman" panose="02020603050405020304" pitchFamily="18" charset="0"/>
              <a:cs typeface="Times New Roman" panose="02020603050405020304" pitchFamily="18" charset="0"/>
            </a:rPr>
            <a:t>взносооблагаемой</a:t>
          </a:r>
          <a:r>
            <a:rPr lang="ru-RU" sz="1800" kern="1200" spc="-20" dirty="0" smtClean="0">
              <a:effectLst/>
              <a:latin typeface="Times New Roman" panose="02020603050405020304" pitchFamily="18" charset="0"/>
              <a:cs typeface="Times New Roman" panose="02020603050405020304" pitchFamily="18" charset="0"/>
            </a:rPr>
            <a:t>  базы (в 2017 году – 755 000 руб.);</a:t>
          </a:r>
        </a:p>
        <a:p>
          <a:pPr lvl="0" algn="l" defTabSz="800100">
            <a:lnSpc>
              <a:spcPct val="90000"/>
            </a:lnSpc>
            <a:spcBef>
              <a:spcPct val="0"/>
            </a:spcBef>
            <a:spcAft>
              <a:spcPct val="35000"/>
            </a:spcAft>
          </a:pPr>
          <a:r>
            <a:rPr lang="ru-RU" sz="1800" kern="1200" spc="-20" dirty="0" smtClean="0">
              <a:effectLst/>
              <a:latin typeface="Times New Roman" panose="02020603050405020304" pitchFamily="18" charset="0"/>
              <a:cs typeface="Times New Roman" panose="02020603050405020304" pitchFamily="18" charset="0"/>
            </a:rPr>
            <a:t>     1,8 % с выплат в пользу иностранных граждан, временно пребывающих в РФ, в пределах </a:t>
          </a:r>
          <a:r>
            <a:rPr lang="ru-RU" sz="1800" kern="1200" spc="-20" dirty="0" err="1" smtClean="0">
              <a:effectLst/>
              <a:latin typeface="Times New Roman" panose="02020603050405020304" pitchFamily="18" charset="0"/>
              <a:cs typeface="Times New Roman" panose="02020603050405020304" pitchFamily="18" charset="0"/>
            </a:rPr>
            <a:t>взносооблагаемой</a:t>
          </a:r>
          <a:r>
            <a:rPr lang="ru-RU" sz="1800" kern="1200" spc="-20" dirty="0" smtClean="0">
              <a:effectLst/>
              <a:latin typeface="Times New Roman" panose="02020603050405020304" pitchFamily="18" charset="0"/>
              <a:cs typeface="Times New Roman" panose="02020603050405020304" pitchFamily="18" charset="0"/>
            </a:rPr>
            <a:t> базы</a:t>
          </a:r>
          <a:endParaRPr lang="ru-RU" sz="1800" b="0" i="0" kern="1200" dirty="0">
            <a:latin typeface="Calibri Light" charset="0"/>
            <a:ea typeface="Calibri Light" charset="0"/>
            <a:cs typeface="Calibri Light" charset="0"/>
          </a:endParaRPr>
        </a:p>
      </dsp:txBody>
      <dsp:txXfrm>
        <a:off x="394304" y="1548871"/>
        <a:ext cx="6931797" cy="1905545"/>
      </dsp:txXfrm>
    </dsp:sp>
    <dsp:sp modelId="{CFA40DA8-4702-4149-B986-BED898DF281A}">
      <dsp:nvSpPr>
        <dsp:cNvPr id="0" name=""/>
        <dsp:cNvSpPr/>
      </dsp:nvSpPr>
      <dsp:spPr>
        <a:xfrm>
          <a:off x="0" y="4663219"/>
          <a:ext cx="7512093" cy="482200"/>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7A57A2CC-AE83-4555-B957-B9A7F6EFA885}">
      <dsp:nvSpPr>
        <dsp:cNvPr id="0" name=""/>
        <dsp:cNvSpPr/>
      </dsp:nvSpPr>
      <dsp:spPr>
        <a:xfrm>
          <a:off x="279423" y="3996282"/>
          <a:ext cx="7148010" cy="1097170"/>
        </a:xfrm>
        <a:prstGeom prst="roundRect">
          <a:avLst/>
        </a:prstGeom>
        <a:solidFill>
          <a:schemeClr val="accent1">
            <a:lumMod val="20000"/>
            <a:lumOff val="80000"/>
            <a:alpha val="41000"/>
          </a:schemeClr>
        </a:solidFill>
        <a:ln w="3175"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198757" tIns="0" rIns="198757" bIns="0" numCol="1" spcCol="1270" anchor="ctr" anchorCtr="0">
          <a:noAutofit/>
        </a:bodyPr>
        <a:lstStyle/>
        <a:p>
          <a:pPr lvl="0" defTabSz="800100">
            <a:lnSpc>
              <a:spcPct val="90000"/>
            </a:lnSpc>
            <a:spcBef>
              <a:spcPct val="0"/>
            </a:spcBef>
            <a:spcAft>
              <a:spcPct val="35000"/>
            </a:spcAft>
          </a:pPr>
          <a:r>
            <a:rPr kumimoji="0" lang="ru-RU" sz="1800" b="1" i="0" u="none" strike="noStrike" kern="1200" cap="none" spc="-20" normalizeH="0" baseline="0" noProof="0" smtClean="0">
              <a:ln>
                <a:noFill/>
              </a:ln>
              <a:solidFill>
                <a:prstClr val="black"/>
              </a:solidFill>
              <a:effectLst/>
              <a:uLnTx/>
              <a:uFillTx/>
              <a:latin typeface="Times New Roman" panose="02020603050405020304" pitchFamily="18" charset="0"/>
              <a:cs typeface="Times New Roman" panose="02020603050405020304" pitchFamily="18" charset="0"/>
            </a:rPr>
            <a:t>на </a:t>
          </a:r>
          <a:r>
            <a:rPr kumimoji="0" lang="ru-RU" sz="1800" b="1" i="0" u="none" strike="noStrike" kern="1200" cap="none" spc="-2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обязательное медицинское страхование </a:t>
          </a:r>
          <a:r>
            <a:rPr kumimoji="0" lang="ru-RU" sz="1800" b="0" i="0" u="none" strike="noStrike" kern="1200" cap="none" spc="-20" normalizeH="0" baseline="0" noProof="0" dirty="0" smtClean="0">
              <a:ln>
                <a:noFill/>
              </a:ln>
              <a:solidFill>
                <a:prstClr val="black"/>
              </a:solidFill>
              <a:effectLst/>
              <a:uLnTx/>
              <a:uFillTx/>
              <a:latin typeface="Times New Roman" panose="02020603050405020304" pitchFamily="18" charset="0"/>
              <a:cs typeface="Times New Roman" panose="02020603050405020304" pitchFamily="18" charset="0"/>
            </a:rPr>
            <a:t>- 5,1 % со всех выплат в год независимо от их размера. </a:t>
          </a:r>
        </a:p>
        <a:p>
          <a:pPr lvl="0" algn="just" defTabSz="800100">
            <a:lnSpc>
              <a:spcPct val="90000"/>
            </a:lnSpc>
            <a:spcBef>
              <a:spcPct val="0"/>
            </a:spcBef>
            <a:spcAft>
              <a:spcPct val="35000"/>
            </a:spcAft>
          </a:pPr>
          <a:endParaRPr lang="ru-RU" sz="1800" b="0" i="0" kern="1200" dirty="0">
            <a:latin typeface="Calibri Light" charset="0"/>
            <a:ea typeface="Calibri Light" charset="0"/>
            <a:cs typeface="Calibri Light" charset="0"/>
          </a:endParaRPr>
        </a:p>
      </dsp:txBody>
      <dsp:txXfrm>
        <a:off x="332982" y="4049841"/>
        <a:ext cx="7040892" cy="990052"/>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9E4788F-41EA-4849-B93A-072216EE5BE3}" type="datetimeFigureOut">
              <a:rPr lang="ru-RU" smtClean="0"/>
              <a:t>14.03.2018</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05E1FD1-8B2B-4226-8FA0-1E55ACE61672}" type="slidenum">
              <a:rPr lang="ru-RU" smtClean="0"/>
              <a:t>‹#›</a:t>
            </a:fld>
            <a:endParaRPr lang="ru-RU"/>
          </a:p>
        </p:txBody>
      </p:sp>
    </p:spTree>
    <p:extLst>
      <p:ext uri="{BB962C8B-B14F-4D97-AF65-F5344CB8AC3E}">
        <p14:creationId xmlns:p14="http://schemas.microsoft.com/office/powerpoint/2010/main" val="35132450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414ABF-573E-4061-9912-4DF3C9CF821A}" type="datetimeFigureOut">
              <a:rPr lang="ru-RU" smtClean="0"/>
              <a:t>14.03.2018</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67DCDD-4D4C-4E7E-8055-6A690E6A2DD4}" type="slidenum">
              <a:rPr lang="ru-RU" smtClean="0"/>
              <a:t>‹#›</a:t>
            </a:fld>
            <a:endParaRPr lang="ru-RU"/>
          </a:p>
        </p:txBody>
      </p:sp>
    </p:spTree>
    <p:extLst>
      <p:ext uri="{BB962C8B-B14F-4D97-AF65-F5344CB8AC3E}">
        <p14:creationId xmlns:p14="http://schemas.microsoft.com/office/powerpoint/2010/main" val="28071709"/>
      </p:ext>
    </p:extLst>
  </p:cSld>
  <p:clrMap bg1="lt1" tx1="dk1" bg2="lt2" tx2="dk2" accent1="accent1" accent2="accent2" accent3="accent3" accent4="accent4" accent5="accent5" accent6="accent6" hlink="hlink" folHlink="folHlink"/>
  <p:hf hdr="0" ftr="0" dt="0"/>
  <p:notesStyle>
    <a:lvl1pPr marL="0" algn="l" defTabSz="914077" rtl="0" eaLnBrk="1" latinLnBrk="0" hangingPunct="1">
      <a:defRPr sz="1200" kern="1200">
        <a:solidFill>
          <a:schemeClr val="tx1"/>
        </a:solidFill>
        <a:latin typeface="+mn-lt"/>
        <a:ea typeface="+mn-ea"/>
        <a:cs typeface="+mn-cs"/>
      </a:defRPr>
    </a:lvl1pPr>
    <a:lvl2pPr marL="457039" algn="l" defTabSz="914077" rtl="0" eaLnBrk="1" latinLnBrk="0" hangingPunct="1">
      <a:defRPr sz="1200" kern="1200">
        <a:solidFill>
          <a:schemeClr val="tx1"/>
        </a:solidFill>
        <a:latin typeface="+mn-lt"/>
        <a:ea typeface="+mn-ea"/>
        <a:cs typeface="+mn-cs"/>
      </a:defRPr>
    </a:lvl2pPr>
    <a:lvl3pPr marL="914077" algn="l" defTabSz="914077" rtl="0" eaLnBrk="1" latinLnBrk="0" hangingPunct="1">
      <a:defRPr sz="1200" kern="1200">
        <a:solidFill>
          <a:schemeClr val="tx1"/>
        </a:solidFill>
        <a:latin typeface="+mn-lt"/>
        <a:ea typeface="+mn-ea"/>
        <a:cs typeface="+mn-cs"/>
      </a:defRPr>
    </a:lvl3pPr>
    <a:lvl4pPr marL="1371116" algn="l" defTabSz="914077" rtl="0" eaLnBrk="1" latinLnBrk="0" hangingPunct="1">
      <a:defRPr sz="1200" kern="1200">
        <a:solidFill>
          <a:schemeClr val="tx1"/>
        </a:solidFill>
        <a:latin typeface="+mn-lt"/>
        <a:ea typeface="+mn-ea"/>
        <a:cs typeface="+mn-cs"/>
      </a:defRPr>
    </a:lvl4pPr>
    <a:lvl5pPr marL="1828155" algn="l" defTabSz="914077" rtl="0" eaLnBrk="1" latinLnBrk="0" hangingPunct="1">
      <a:defRPr sz="1200" kern="1200">
        <a:solidFill>
          <a:schemeClr val="tx1"/>
        </a:solidFill>
        <a:latin typeface="+mn-lt"/>
        <a:ea typeface="+mn-ea"/>
        <a:cs typeface="+mn-cs"/>
      </a:defRPr>
    </a:lvl5pPr>
    <a:lvl6pPr marL="2285192" algn="l" defTabSz="914077" rtl="0" eaLnBrk="1" latinLnBrk="0" hangingPunct="1">
      <a:defRPr sz="1200" kern="1200">
        <a:solidFill>
          <a:schemeClr val="tx1"/>
        </a:solidFill>
        <a:latin typeface="+mn-lt"/>
        <a:ea typeface="+mn-ea"/>
        <a:cs typeface="+mn-cs"/>
      </a:defRPr>
    </a:lvl6pPr>
    <a:lvl7pPr marL="2742232" algn="l" defTabSz="914077" rtl="0" eaLnBrk="1" latinLnBrk="0" hangingPunct="1">
      <a:defRPr sz="1200" kern="1200">
        <a:solidFill>
          <a:schemeClr val="tx1"/>
        </a:solidFill>
        <a:latin typeface="+mn-lt"/>
        <a:ea typeface="+mn-ea"/>
        <a:cs typeface="+mn-cs"/>
      </a:defRPr>
    </a:lvl7pPr>
    <a:lvl8pPr marL="3199271" algn="l" defTabSz="914077" rtl="0" eaLnBrk="1" latinLnBrk="0" hangingPunct="1">
      <a:defRPr sz="1200" kern="1200">
        <a:solidFill>
          <a:schemeClr val="tx1"/>
        </a:solidFill>
        <a:latin typeface="+mn-lt"/>
        <a:ea typeface="+mn-ea"/>
        <a:cs typeface="+mn-cs"/>
      </a:defRPr>
    </a:lvl8pPr>
    <a:lvl9pPr marL="3656308" algn="l" defTabSz="9140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37535AEC-6240-45D3-A78A-C8D4CECEF4CF}" type="slidenum">
              <a:rPr lang="ru-RU" smtClean="0"/>
              <a:pPr/>
              <a:t>6</a:t>
            </a:fld>
            <a:endParaRPr lang="ru-RU"/>
          </a:p>
        </p:txBody>
      </p:sp>
    </p:spTree>
    <p:extLst>
      <p:ext uri="{BB962C8B-B14F-4D97-AF65-F5344CB8AC3E}">
        <p14:creationId xmlns:p14="http://schemas.microsoft.com/office/powerpoint/2010/main" val="221126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0E67DCDD-4D4C-4E7E-8055-6A690E6A2DD4}" type="slidenum">
              <a:rPr lang="ru-RU" smtClean="0"/>
              <a:t>18</a:t>
            </a:fld>
            <a:endParaRPr lang="ru-RU"/>
          </a:p>
        </p:txBody>
      </p:sp>
    </p:spTree>
    <p:extLst>
      <p:ext uri="{BB962C8B-B14F-4D97-AF65-F5344CB8AC3E}">
        <p14:creationId xmlns:p14="http://schemas.microsoft.com/office/powerpoint/2010/main" val="18496430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1026" name="Picture 2" descr="Z:\Projects\Текущие\Проектная\FNS_2012\_БРЭНДБУК\out\PPT\3_1_present-01.jpg"/>
          <p:cNvPicPr>
            <a:picLocks noChangeAspect="1" noChangeArrowheads="1"/>
          </p:cNvPicPr>
          <p:nvPr userDrawn="1"/>
        </p:nvPicPr>
        <p:blipFill>
          <a:blip r:embed="rId2" cstate="print"/>
          <a:stretch>
            <a:fillRect/>
          </a:stretch>
        </p:blipFill>
        <p:spPr bwMode="auto">
          <a:xfrm>
            <a:off x="1358" y="1440"/>
            <a:ext cx="9142642" cy="6855616"/>
          </a:xfrm>
          <a:prstGeom prst="rect">
            <a:avLst/>
          </a:prstGeom>
          <a:noFill/>
        </p:spPr>
      </p:pic>
      <p:sp>
        <p:nvSpPr>
          <p:cNvPr id="2" name="Заголовок 1"/>
          <p:cNvSpPr>
            <a:spLocks noGrp="1"/>
          </p:cNvSpPr>
          <p:nvPr>
            <p:ph type="ctrTitle" hasCustomPrompt="1"/>
          </p:nvPr>
        </p:nvSpPr>
        <p:spPr>
          <a:xfrm>
            <a:off x="685800" y="3363767"/>
            <a:ext cx="7772400" cy="1470025"/>
          </a:xfrm>
        </p:spPr>
        <p:txBody>
          <a:bodyPr>
            <a:normAutofit/>
          </a:bodyPr>
          <a:lstStyle>
            <a:lvl1pPr>
              <a:defRPr sz="6300" b="1">
                <a:solidFill>
                  <a:schemeClr val="bg1"/>
                </a:solidFill>
                <a:latin typeface="+mj-lt"/>
              </a:defRPr>
            </a:lvl1pPr>
          </a:lstStyle>
          <a:p>
            <a:r>
              <a:rPr lang="ru-RU" dirty="0" smtClean="0"/>
              <a:t>НАЗВАНИЕ ПРЕЗЕНТАЦИИ</a:t>
            </a:r>
            <a:endParaRPr lang="ru-RU" dirty="0"/>
          </a:p>
        </p:txBody>
      </p:sp>
      <p:sp>
        <p:nvSpPr>
          <p:cNvPr id="3" name="Подзаголовок 2"/>
          <p:cNvSpPr>
            <a:spLocks noGrp="1"/>
          </p:cNvSpPr>
          <p:nvPr>
            <p:ph type="subTitle" idx="1" hasCustomPrompt="1"/>
          </p:nvPr>
        </p:nvSpPr>
        <p:spPr>
          <a:xfrm>
            <a:off x="1371602" y="4866154"/>
            <a:ext cx="6400800" cy="1752600"/>
          </a:xfrm>
        </p:spPr>
        <p:txBody>
          <a:bodyPr>
            <a:normAutofit/>
          </a:bodyPr>
          <a:lstStyle>
            <a:lvl1pPr marL="0" indent="0" algn="ctr">
              <a:buNone/>
              <a:defRPr sz="3600" b="0">
                <a:solidFill>
                  <a:schemeClr val="bg1"/>
                </a:solidFill>
                <a:latin typeface="+mj-lt"/>
              </a:defRPr>
            </a:lvl1pPr>
            <a:lvl2pPr marL="570082" indent="0" algn="ctr">
              <a:buNone/>
              <a:defRPr>
                <a:solidFill>
                  <a:schemeClr val="tx1">
                    <a:tint val="75000"/>
                  </a:schemeClr>
                </a:solidFill>
              </a:defRPr>
            </a:lvl2pPr>
            <a:lvl3pPr marL="1140154" indent="0" algn="ctr">
              <a:buNone/>
              <a:defRPr>
                <a:solidFill>
                  <a:schemeClr val="tx1">
                    <a:tint val="75000"/>
                  </a:schemeClr>
                </a:solidFill>
              </a:defRPr>
            </a:lvl3pPr>
            <a:lvl4pPr marL="1710226" indent="0" algn="ctr">
              <a:buNone/>
              <a:defRPr>
                <a:solidFill>
                  <a:schemeClr val="tx1">
                    <a:tint val="75000"/>
                  </a:schemeClr>
                </a:solidFill>
              </a:defRPr>
            </a:lvl4pPr>
            <a:lvl5pPr marL="2280303" indent="0" algn="ctr">
              <a:buNone/>
              <a:defRPr>
                <a:solidFill>
                  <a:schemeClr val="tx1">
                    <a:tint val="75000"/>
                  </a:schemeClr>
                </a:solidFill>
              </a:defRPr>
            </a:lvl5pPr>
            <a:lvl6pPr marL="2850376" indent="0" algn="ctr">
              <a:buNone/>
              <a:defRPr>
                <a:solidFill>
                  <a:schemeClr val="tx1">
                    <a:tint val="75000"/>
                  </a:schemeClr>
                </a:solidFill>
              </a:defRPr>
            </a:lvl6pPr>
            <a:lvl7pPr marL="3420464" indent="0" algn="ctr">
              <a:buNone/>
              <a:defRPr>
                <a:solidFill>
                  <a:schemeClr val="tx1">
                    <a:tint val="75000"/>
                  </a:schemeClr>
                </a:solidFill>
              </a:defRPr>
            </a:lvl7pPr>
            <a:lvl8pPr marL="3990540" indent="0" algn="ctr">
              <a:buNone/>
              <a:defRPr>
                <a:solidFill>
                  <a:schemeClr val="tx1">
                    <a:tint val="75000"/>
                  </a:schemeClr>
                </a:solidFill>
              </a:defRPr>
            </a:lvl8pPr>
            <a:lvl9pPr marL="4560609" indent="0" algn="ctr">
              <a:buNone/>
              <a:defRPr>
                <a:solidFill>
                  <a:schemeClr val="tx1">
                    <a:tint val="75000"/>
                  </a:schemeClr>
                </a:solidFill>
              </a:defRPr>
            </a:lvl9pPr>
          </a:lstStyle>
          <a:p>
            <a:r>
              <a:rPr lang="ru-RU" dirty="0" smtClean="0"/>
              <a:t>22.12.2012</a:t>
            </a:r>
            <a:endParaRPr lang="ru-RU" dirty="0"/>
          </a:p>
        </p:txBody>
      </p:sp>
    </p:spTree>
    <p:extLst>
      <p:ext uri="{BB962C8B-B14F-4D97-AF65-F5344CB8AC3E}">
        <p14:creationId xmlns:p14="http://schemas.microsoft.com/office/powerpoint/2010/main" val="22870147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4"/>
            <a:ext cx="5486400" cy="566739"/>
          </a:xfrm>
        </p:spPr>
        <p:txBody>
          <a:bodyPr anchor="b"/>
          <a:lstStyle>
            <a:lvl1pPr algn="l">
              <a:defRPr sz="2500" b="1"/>
            </a:lvl1pPr>
          </a:lstStyle>
          <a:p>
            <a:r>
              <a:rPr lang="ru-RU" smtClean="0"/>
              <a:t>Образец заголовка</a:t>
            </a:r>
            <a:endParaRPr lang="ru-RU"/>
          </a:p>
        </p:txBody>
      </p:sp>
      <p:sp>
        <p:nvSpPr>
          <p:cNvPr id="3" name="Рисунок 2"/>
          <p:cNvSpPr>
            <a:spLocks noGrp="1"/>
          </p:cNvSpPr>
          <p:nvPr>
            <p:ph type="pic" idx="1"/>
          </p:nvPr>
        </p:nvSpPr>
        <p:spPr>
          <a:xfrm>
            <a:off x="1792288" y="612774"/>
            <a:ext cx="5486400" cy="4114800"/>
          </a:xfrm>
        </p:spPr>
        <p:txBody>
          <a:bodyPr/>
          <a:lstStyle>
            <a:lvl1pPr marL="0" indent="0">
              <a:buNone/>
              <a:defRPr sz="4000"/>
            </a:lvl1pPr>
            <a:lvl2pPr marL="570082" indent="0">
              <a:buNone/>
              <a:defRPr sz="3600"/>
            </a:lvl2pPr>
            <a:lvl3pPr marL="1140154" indent="0">
              <a:buNone/>
              <a:defRPr sz="3000"/>
            </a:lvl3pPr>
            <a:lvl4pPr marL="1710226" indent="0">
              <a:buNone/>
              <a:defRPr sz="2500"/>
            </a:lvl4pPr>
            <a:lvl5pPr marL="2280303" indent="0">
              <a:buNone/>
              <a:defRPr sz="2500"/>
            </a:lvl5pPr>
            <a:lvl6pPr marL="2850376" indent="0">
              <a:buNone/>
              <a:defRPr sz="2500"/>
            </a:lvl6pPr>
            <a:lvl7pPr marL="3420464" indent="0">
              <a:buNone/>
              <a:defRPr sz="2500"/>
            </a:lvl7pPr>
            <a:lvl8pPr marL="3990540" indent="0">
              <a:buNone/>
              <a:defRPr sz="2500"/>
            </a:lvl8pPr>
            <a:lvl9pPr marL="4560609" indent="0">
              <a:buNone/>
              <a:defRPr sz="2500"/>
            </a:lvl9pPr>
          </a:lstStyle>
          <a:p>
            <a:r>
              <a:rPr lang="ru-RU" dirty="0" smtClean="0"/>
              <a:t>Вставка рисунка</a:t>
            </a:r>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800"/>
            </a:lvl1pPr>
            <a:lvl2pPr marL="570082" indent="0">
              <a:buNone/>
              <a:defRPr sz="1600"/>
            </a:lvl2pPr>
            <a:lvl3pPr marL="1140154" indent="0">
              <a:buNone/>
              <a:defRPr sz="1200"/>
            </a:lvl3pPr>
            <a:lvl4pPr marL="1710226" indent="0">
              <a:buNone/>
              <a:defRPr sz="1100"/>
            </a:lvl4pPr>
            <a:lvl5pPr marL="2280303" indent="0">
              <a:buNone/>
              <a:defRPr sz="1100"/>
            </a:lvl5pPr>
            <a:lvl6pPr marL="2850376" indent="0">
              <a:buNone/>
              <a:defRPr sz="1100"/>
            </a:lvl6pPr>
            <a:lvl7pPr marL="3420464" indent="0">
              <a:buNone/>
              <a:defRPr sz="1100"/>
            </a:lvl7pPr>
            <a:lvl8pPr marL="3990540" indent="0">
              <a:buNone/>
              <a:defRPr sz="1100"/>
            </a:lvl8pPr>
            <a:lvl9pPr marL="4560609" indent="0">
              <a:buNone/>
              <a:defRPr sz="1100"/>
            </a:lvl9pPr>
          </a:lstStyle>
          <a:p>
            <a:pPr lvl="0"/>
            <a:r>
              <a:rPr lang="ru-RU" smtClean="0"/>
              <a:t>Образец текста</a:t>
            </a:r>
          </a:p>
        </p:txBody>
      </p:sp>
      <p:sp>
        <p:nvSpPr>
          <p:cNvPr id="5" name="Дата 4"/>
          <p:cNvSpPr>
            <a:spLocks noGrp="1"/>
          </p:cNvSpPr>
          <p:nvPr>
            <p:ph type="dt" sz="half" idx="10"/>
          </p:nvPr>
        </p:nvSpPr>
        <p:spPr/>
        <p:txBody>
          <a:bodyPr/>
          <a:lstStyle/>
          <a:p>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4069353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3822192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53405" y="303212"/>
            <a:ext cx="2405063"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34987" y="303212"/>
            <a:ext cx="7065962"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32403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pic>
        <p:nvPicPr>
          <p:cNvPr id="2050" name="Picture 2" descr="Z:\Projects\Текущие\Проектная\FNS_2012\_БРЭНДБУК\out\PPT\3_1_present_A4-03.png"/>
          <p:cNvPicPr>
            <a:picLocks noChangeAspect="1" noChangeArrowheads="1"/>
          </p:cNvPicPr>
          <p:nvPr userDrawn="1"/>
        </p:nvPicPr>
        <p:blipFill>
          <a:blip r:embed="rId2" cstate="print"/>
          <a:stretch>
            <a:fillRect/>
          </a:stretch>
        </p:blipFill>
        <p:spPr bwMode="auto">
          <a:xfrm>
            <a:off x="1565" y="1926"/>
            <a:ext cx="9142643" cy="6855616"/>
          </a:xfrm>
          <a:prstGeom prst="rect">
            <a:avLst/>
          </a:prstGeom>
          <a:noFill/>
        </p:spPr>
      </p:pic>
      <p:sp>
        <p:nvSpPr>
          <p:cNvPr id="3" name="Содержимое 2"/>
          <p:cNvSpPr>
            <a:spLocks noGrp="1"/>
          </p:cNvSpPr>
          <p:nvPr>
            <p:ph idx="1"/>
          </p:nvPr>
        </p:nvSpPr>
        <p:spPr>
          <a:xfrm>
            <a:off x="822795" y="1606895"/>
            <a:ext cx="7320689" cy="4829254"/>
          </a:xfrm>
        </p:spPr>
        <p:txBody>
          <a:bodyPr/>
          <a:lstStyle>
            <a:lvl1pPr marL="397360" indent="0">
              <a:buFontTx/>
              <a:buNone/>
              <a:defRPr b="1">
                <a:latin typeface="+mj-lt"/>
              </a:defRPr>
            </a:lvl1pPr>
            <a:lvl2pPr marL="393890" indent="3497">
              <a:defRPr>
                <a:latin typeface="+mj-lt"/>
              </a:defRPr>
            </a:lvl2pPr>
            <a:lvl3pPr marL="687163" indent="-284590">
              <a:tabLst/>
              <a:defRPr>
                <a:latin typeface="+mj-lt"/>
              </a:defRPr>
            </a:lvl3pPr>
            <a:lvl4pPr marL="0" indent="393890">
              <a:lnSpc>
                <a:spcPts val="1981"/>
              </a:lnSpc>
              <a:spcBef>
                <a:spcPts val="441"/>
              </a:spcBef>
              <a:defRPr>
                <a:latin typeface="+mj-lt"/>
              </a:defRPr>
            </a:lvl4pPr>
            <a:lvl5pPr>
              <a:lnSpc>
                <a:spcPts val="1981"/>
              </a:lnSpc>
              <a:spcBef>
                <a:spcPts val="44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5926645" y="5127081"/>
            <a:ext cx="923618" cy="376853"/>
          </a:xfrm>
          <a:prstGeom prst="rect">
            <a:avLst/>
          </a:prstGeom>
          <a:noFill/>
        </p:spPr>
        <p:txBody>
          <a:bodyPr wrap="square" lIns="99954" tIns="49974" rIns="99954" bIns="49974" rtlCol="0">
            <a:noAutofit/>
          </a:bodyPr>
          <a:lstStyle/>
          <a:p>
            <a:pPr defTabSz="1140154"/>
            <a:endParaRPr lang="ru-RU" sz="2300" dirty="0">
              <a:solidFill>
                <a:prstClr val="black"/>
              </a:solidFill>
            </a:endParaRPr>
          </a:p>
        </p:txBody>
      </p:sp>
      <p:sp>
        <p:nvSpPr>
          <p:cNvPr id="13" name="Заголовок 12"/>
          <p:cNvSpPr>
            <a:spLocks noGrp="1"/>
          </p:cNvSpPr>
          <p:nvPr>
            <p:ph type="title" hasCustomPrompt="1"/>
          </p:nvPr>
        </p:nvSpPr>
        <p:spPr>
          <a:xfrm>
            <a:off x="822636" y="501129"/>
            <a:ext cx="7337192" cy="1105803"/>
          </a:xfrm>
        </p:spPr>
        <p:txBody>
          <a:bodyPr/>
          <a:lstStyle>
            <a:lvl1pPr marL="0" marR="0" indent="0" defTabSz="1140154" rtl="0" eaLnBrk="1" fontAlgn="auto" latinLnBrk="0" hangingPunct="1">
              <a:lnSpc>
                <a:spcPct val="100000"/>
              </a:lnSpc>
              <a:spcBef>
                <a:spcPct val="0"/>
              </a:spcBef>
              <a:spcAft>
                <a:spcPts val="0"/>
              </a:spcAft>
              <a:tabLst/>
              <a:defRPr sz="6000"/>
            </a:lvl1pPr>
          </a:lstStyle>
          <a:p>
            <a:pPr marL="0" marR="0" lvl="0" indent="0" defTabSz="1140154" rtl="0" eaLnBrk="1" fontAlgn="auto" latinLnBrk="0" hangingPunct="1">
              <a:lnSpc>
                <a:spcPct val="100000"/>
              </a:lnSpc>
              <a:spcBef>
                <a:spcPct val="0"/>
              </a:spcBef>
              <a:spcAft>
                <a:spcPts val="0"/>
              </a:spcAft>
              <a:tabLst/>
              <a:defRPr/>
            </a:pPr>
            <a:r>
              <a:rPr kumimoji="0" lang="ru-RU" sz="53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14" name="Номер слайда 13"/>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2184580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2" name="Picture 2" descr="Z:\Projects\Текущие\Проектная\FNS_2012\_БРЭНДБУК\out\PPT\3_1_present_A4-04.png"/>
          <p:cNvPicPr>
            <a:picLocks noChangeAspect="1" noChangeArrowheads="1"/>
          </p:cNvPicPr>
          <p:nvPr userDrawn="1"/>
        </p:nvPicPr>
        <p:blipFill>
          <a:blip r:embed="rId2" cstate="print"/>
          <a:stretch>
            <a:fillRect/>
          </a:stretch>
        </p:blipFill>
        <p:spPr bwMode="auto">
          <a:xfrm>
            <a:off x="207" y="475"/>
            <a:ext cx="9142643" cy="6855616"/>
          </a:xfrm>
          <a:prstGeom prst="rect">
            <a:avLst/>
          </a:prstGeom>
          <a:noFill/>
        </p:spPr>
      </p:pic>
      <p:sp>
        <p:nvSpPr>
          <p:cNvPr id="3" name="Содержимое 2"/>
          <p:cNvSpPr>
            <a:spLocks noGrp="1"/>
          </p:cNvSpPr>
          <p:nvPr>
            <p:ph idx="1"/>
          </p:nvPr>
        </p:nvSpPr>
        <p:spPr>
          <a:xfrm>
            <a:off x="822795" y="1606895"/>
            <a:ext cx="7320689" cy="4829254"/>
          </a:xfrm>
        </p:spPr>
        <p:txBody>
          <a:bodyPr/>
          <a:lstStyle>
            <a:lvl1pPr marL="397360" indent="0">
              <a:buFontTx/>
              <a:buNone/>
              <a:defRPr b="1">
                <a:latin typeface="+mj-lt"/>
              </a:defRPr>
            </a:lvl1pPr>
            <a:lvl2pPr marL="397360" indent="0">
              <a:defRPr>
                <a:latin typeface="+mj-lt"/>
              </a:defRPr>
            </a:lvl2pPr>
            <a:lvl3pPr marL="687163" indent="-284590">
              <a:defRPr>
                <a:latin typeface="+mj-lt"/>
              </a:defRPr>
            </a:lvl3pPr>
            <a:lvl4pPr marL="0" indent="393890">
              <a:defRPr>
                <a:latin typeface="+mj-lt"/>
              </a:defRPr>
            </a:lvl4pPr>
            <a:lvl5pPr marL="1568687"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821927" y="501129"/>
            <a:ext cx="7337901" cy="1105803"/>
          </a:xfrm>
        </p:spPr>
        <p:txBody>
          <a:bodyPr/>
          <a:lstStyle>
            <a:lvl1pPr marL="0" marR="0" indent="0" defTabSz="1140154" rtl="0" eaLnBrk="1" fontAlgn="auto" latinLnBrk="0" hangingPunct="1">
              <a:lnSpc>
                <a:spcPct val="100000"/>
              </a:lnSpc>
              <a:spcBef>
                <a:spcPct val="0"/>
              </a:spcBef>
              <a:spcAft>
                <a:spcPts val="0"/>
              </a:spcAft>
              <a:tabLst/>
              <a:defRPr sz="6000"/>
            </a:lvl1pPr>
          </a:lstStyle>
          <a:p>
            <a:pPr marL="0" marR="0" lvl="0" indent="0" defTabSz="1140154" rtl="0" eaLnBrk="1" fontAlgn="auto" latinLnBrk="0" hangingPunct="1">
              <a:lnSpc>
                <a:spcPct val="100000"/>
              </a:lnSpc>
              <a:spcBef>
                <a:spcPct val="0"/>
              </a:spcBef>
              <a:spcAft>
                <a:spcPts val="0"/>
              </a:spcAft>
              <a:tabLst/>
              <a:defRPr/>
            </a:pPr>
            <a:r>
              <a:rPr kumimoji="0" lang="ru-RU" sz="53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20" name="Номер слайда 19"/>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4242194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6" name="Picture 2" descr="Z:\Projects\Текущие\Проектная\FNS_2012\_БРЭНДБУК\out\PPT\3_1_present_A4-03.png"/>
          <p:cNvPicPr>
            <a:picLocks noChangeAspect="1" noChangeArrowheads="1"/>
          </p:cNvPicPr>
          <p:nvPr userDrawn="1"/>
        </p:nvPicPr>
        <p:blipFill>
          <a:blip r:embed="rId2" cstate="print"/>
          <a:stretch>
            <a:fillRect/>
          </a:stretch>
        </p:blipFill>
        <p:spPr bwMode="auto">
          <a:xfrm>
            <a:off x="207" y="4"/>
            <a:ext cx="9142643" cy="6855616"/>
          </a:xfrm>
          <a:prstGeom prst="rect">
            <a:avLst/>
          </a:prstGeom>
          <a:noFill/>
        </p:spPr>
      </p:pic>
      <p:sp>
        <p:nvSpPr>
          <p:cNvPr id="2" name="Заголовок 1"/>
          <p:cNvSpPr>
            <a:spLocks noGrp="1"/>
          </p:cNvSpPr>
          <p:nvPr>
            <p:ph type="title"/>
          </p:nvPr>
        </p:nvSpPr>
        <p:spPr>
          <a:xfrm>
            <a:off x="822795" y="1012506"/>
            <a:ext cx="7320689" cy="2024630"/>
          </a:xfrm>
        </p:spPr>
        <p:txBody>
          <a:bodyPr anchor="t"/>
          <a:lstStyle>
            <a:lvl1pPr algn="l">
              <a:defRPr sz="4900" b="1" cap="all"/>
            </a:lvl1pPr>
          </a:lstStyle>
          <a:p>
            <a:r>
              <a:rPr lang="ru-RU" smtClean="0"/>
              <a:t>Образец заголовка</a:t>
            </a:r>
            <a:endParaRPr lang="ru-RU" dirty="0"/>
          </a:p>
        </p:txBody>
      </p:sp>
      <p:sp>
        <p:nvSpPr>
          <p:cNvPr id="3" name="Текст 2"/>
          <p:cNvSpPr>
            <a:spLocks noGrp="1"/>
          </p:cNvSpPr>
          <p:nvPr>
            <p:ph type="body" idx="1"/>
          </p:nvPr>
        </p:nvSpPr>
        <p:spPr>
          <a:xfrm>
            <a:off x="822795" y="3429722"/>
            <a:ext cx="7320689" cy="3006404"/>
          </a:xfrm>
        </p:spPr>
        <p:txBody>
          <a:bodyPr anchor="t"/>
          <a:lstStyle>
            <a:lvl1pPr marL="0" indent="0">
              <a:buNone/>
              <a:defRPr sz="2500">
                <a:solidFill>
                  <a:schemeClr val="tx1">
                    <a:tint val="75000"/>
                  </a:schemeClr>
                </a:solidFill>
              </a:defRPr>
            </a:lvl1pPr>
            <a:lvl2pPr marL="570082" indent="0">
              <a:buNone/>
              <a:defRPr sz="2300">
                <a:solidFill>
                  <a:schemeClr val="tx1">
                    <a:tint val="75000"/>
                  </a:schemeClr>
                </a:solidFill>
              </a:defRPr>
            </a:lvl2pPr>
            <a:lvl3pPr marL="1140154" indent="0">
              <a:buNone/>
              <a:defRPr sz="1900">
                <a:solidFill>
                  <a:schemeClr val="tx1">
                    <a:tint val="75000"/>
                  </a:schemeClr>
                </a:solidFill>
              </a:defRPr>
            </a:lvl3pPr>
            <a:lvl4pPr marL="1710226" indent="0">
              <a:buNone/>
              <a:defRPr sz="1800">
                <a:solidFill>
                  <a:schemeClr val="tx1">
                    <a:tint val="75000"/>
                  </a:schemeClr>
                </a:solidFill>
              </a:defRPr>
            </a:lvl4pPr>
            <a:lvl5pPr marL="2280303" indent="0">
              <a:buNone/>
              <a:defRPr sz="1800">
                <a:solidFill>
                  <a:schemeClr val="tx1">
                    <a:tint val="75000"/>
                  </a:schemeClr>
                </a:solidFill>
              </a:defRPr>
            </a:lvl5pPr>
            <a:lvl6pPr marL="2850376" indent="0">
              <a:buNone/>
              <a:defRPr sz="1800">
                <a:solidFill>
                  <a:schemeClr val="tx1">
                    <a:tint val="75000"/>
                  </a:schemeClr>
                </a:solidFill>
              </a:defRPr>
            </a:lvl6pPr>
            <a:lvl7pPr marL="3420464" indent="0">
              <a:buNone/>
              <a:defRPr sz="1800">
                <a:solidFill>
                  <a:schemeClr val="tx1">
                    <a:tint val="75000"/>
                  </a:schemeClr>
                </a:solidFill>
              </a:defRPr>
            </a:lvl7pPr>
            <a:lvl8pPr marL="3990540" indent="0">
              <a:buNone/>
              <a:defRPr sz="1800">
                <a:solidFill>
                  <a:schemeClr val="tx1">
                    <a:tint val="75000"/>
                  </a:schemeClr>
                </a:solidFill>
              </a:defRPr>
            </a:lvl8pPr>
            <a:lvl9pPr marL="4560609" indent="0">
              <a:buNone/>
              <a:defRPr sz="1800">
                <a:solidFill>
                  <a:schemeClr val="tx1">
                    <a:tint val="75000"/>
                  </a:schemeClr>
                </a:solidFill>
              </a:defRPr>
            </a:lvl9pPr>
          </a:lstStyle>
          <a:p>
            <a:pPr lvl="0"/>
            <a:r>
              <a:rPr lang="ru-RU" smtClean="0"/>
              <a:t>Образец текста</a:t>
            </a:r>
          </a:p>
        </p:txBody>
      </p:sp>
      <p:sp>
        <p:nvSpPr>
          <p:cNvPr id="14" name="Номер слайда 13"/>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3919646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7" name="Picture 2" descr="Z:\Projects\Текущие\Проектная\FNS_2012\_БРЭНДБУК\out\PPT\3_1_present_A4-03.png"/>
          <p:cNvPicPr>
            <a:picLocks noChangeAspect="1" noChangeArrowheads="1"/>
          </p:cNvPicPr>
          <p:nvPr userDrawn="1"/>
        </p:nvPicPr>
        <p:blipFill>
          <a:blip r:embed="rId2" cstate="print"/>
          <a:stretch>
            <a:fillRect/>
          </a:stretch>
        </p:blipFill>
        <p:spPr bwMode="auto">
          <a:xfrm>
            <a:off x="1565" y="1926"/>
            <a:ext cx="9142643" cy="6855616"/>
          </a:xfrm>
          <a:prstGeom prst="rect">
            <a:avLst/>
          </a:prstGeom>
          <a:noFill/>
        </p:spPr>
      </p:pic>
      <p:sp>
        <p:nvSpPr>
          <p:cNvPr id="2" name="Заголовок 1"/>
          <p:cNvSpPr>
            <a:spLocks noGrp="1"/>
          </p:cNvSpPr>
          <p:nvPr>
            <p:ph type="title"/>
          </p:nvPr>
        </p:nvSpPr>
        <p:spPr>
          <a:xfrm>
            <a:off x="822636" y="501070"/>
            <a:ext cx="7337192"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822635" y="1606871"/>
            <a:ext cx="3620764" cy="4695797"/>
          </a:xfrm>
        </p:spPr>
        <p:txBody>
          <a:bodyPr/>
          <a:lstStyle>
            <a:lvl1pPr>
              <a:defRPr sz="36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4515138" y="1606871"/>
            <a:ext cx="3644897" cy="4695797"/>
          </a:xfrm>
        </p:spPr>
        <p:txBody>
          <a:bodyPr/>
          <a:lstStyle>
            <a:lvl1pPr>
              <a:defRPr sz="3600"/>
            </a:lvl1pPr>
            <a:lvl2pPr>
              <a:defRPr sz="3000"/>
            </a:lvl2pPr>
            <a:lvl3pPr>
              <a:defRPr sz="25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Номер слайда 12"/>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1510005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2635" y="501067"/>
            <a:ext cx="7864166"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822841" y="1606878"/>
            <a:ext cx="3674753" cy="568002"/>
          </a:xfrm>
        </p:spPr>
        <p:txBody>
          <a:bodyPr anchor="b"/>
          <a:lstStyle>
            <a:lvl1pPr marL="0" indent="0">
              <a:buNone/>
              <a:defRPr sz="3000" b="1"/>
            </a:lvl1pPr>
            <a:lvl2pPr marL="570082" indent="0">
              <a:buNone/>
              <a:defRPr sz="2500" b="1"/>
            </a:lvl2pPr>
            <a:lvl3pPr marL="1140154" indent="0">
              <a:buNone/>
              <a:defRPr sz="2300" b="1"/>
            </a:lvl3pPr>
            <a:lvl4pPr marL="1710226" indent="0">
              <a:buNone/>
              <a:defRPr sz="1900" b="1"/>
            </a:lvl4pPr>
            <a:lvl5pPr marL="2280303" indent="0">
              <a:buNone/>
              <a:defRPr sz="1900" b="1"/>
            </a:lvl5pPr>
            <a:lvl6pPr marL="2850376" indent="0">
              <a:buNone/>
              <a:defRPr sz="1900" b="1"/>
            </a:lvl6pPr>
            <a:lvl7pPr marL="3420464" indent="0">
              <a:buNone/>
              <a:defRPr sz="1900" b="1"/>
            </a:lvl7pPr>
            <a:lvl8pPr marL="3990540" indent="0">
              <a:buNone/>
              <a:defRPr sz="1900" b="1"/>
            </a:lvl8pPr>
            <a:lvl9pPr marL="4560609" indent="0">
              <a:buNone/>
              <a:defRPr sz="1900" b="1"/>
            </a:lvl9pPr>
          </a:lstStyle>
          <a:p>
            <a:pPr lvl="0"/>
            <a:r>
              <a:rPr lang="ru-RU" smtClean="0"/>
              <a:t>Образец текста</a:t>
            </a:r>
          </a:p>
        </p:txBody>
      </p:sp>
      <p:sp>
        <p:nvSpPr>
          <p:cNvPr id="4" name="Содержимое 3"/>
          <p:cNvSpPr>
            <a:spLocks noGrp="1"/>
          </p:cNvSpPr>
          <p:nvPr>
            <p:ph sz="half" idx="2"/>
          </p:nvPr>
        </p:nvSpPr>
        <p:spPr>
          <a:xfrm>
            <a:off x="822841" y="2174876"/>
            <a:ext cx="3674753" cy="4261248"/>
          </a:xfrm>
        </p:spPr>
        <p:txBody>
          <a:bodyPr/>
          <a:lstStyle>
            <a:lvl1pPr>
              <a:defRPr sz="3000"/>
            </a:lvl1pPr>
            <a:lvl2pPr>
              <a:defRPr sz="2500"/>
            </a:lvl2pPr>
            <a:lvl3pPr>
              <a:defRPr sz="23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572056" y="1606878"/>
            <a:ext cx="3587825" cy="568002"/>
          </a:xfrm>
        </p:spPr>
        <p:txBody>
          <a:bodyPr anchor="b"/>
          <a:lstStyle>
            <a:lvl1pPr marL="0" indent="0">
              <a:buNone/>
              <a:defRPr sz="3000" b="1"/>
            </a:lvl1pPr>
            <a:lvl2pPr marL="570082" indent="0">
              <a:buNone/>
              <a:defRPr sz="2500" b="1"/>
            </a:lvl2pPr>
            <a:lvl3pPr marL="1140154" indent="0">
              <a:buNone/>
              <a:defRPr sz="2300" b="1"/>
            </a:lvl3pPr>
            <a:lvl4pPr marL="1710226" indent="0">
              <a:buNone/>
              <a:defRPr sz="1900" b="1"/>
            </a:lvl4pPr>
            <a:lvl5pPr marL="2280303" indent="0">
              <a:buNone/>
              <a:defRPr sz="1900" b="1"/>
            </a:lvl5pPr>
            <a:lvl6pPr marL="2850376" indent="0">
              <a:buNone/>
              <a:defRPr sz="1900" b="1"/>
            </a:lvl6pPr>
            <a:lvl7pPr marL="3420464" indent="0">
              <a:buNone/>
              <a:defRPr sz="1900" b="1"/>
            </a:lvl7pPr>
            <a:lvl8pPr marL="3990540" indent="0">
              <a:buNone/>
              <a:defRPr sz="1900" b="1"/>
            </a:lvl8pPr>
            <a:lvl9pPr marL="4560609" indent="0">
              <a:buNone/>
              <a:defRPr sz="1900" b="1"/>
            </a:lvl9pPr>
          </a:lstStyle>
          <a:p>
            <a:pPr lvl="0"/>
            <a:r>
              <a:rPr lang="ru-RU" smtClean="0"/>
              <a:t>Образец текста</a:t>
            </a:r>
          </a:p>
        </p:txBody>
      </p:sp>
      <p:sp>
        <p:nvSpPr>
          <p:cNvPr id="6" name="Содержимое 5"/>
          <p:cNvSpPr>
            <a:spLocks noGrp="1"/>
          </p:cNvSpPr>
          <p:nvPr>
            <p:ph sz="quarter" idx="4"/>
          </p:nvPr>
        </p:nvSpPr>
        <p:spPr>
          <a:xfrm>
            <a:off x="4572056" y="2188098"/>
            <a:ext cx="3587825" cy="4248026"/>
          </a:xfrm>
        </p:spPr>
        <p:txBody>
          <a:bodyPr/>
          <a:lstStyle>
            <a:lvl1pPr>
              <a:defRPr sz="3000"/>
            </a:lvl1pPr>
            <a:lvl2pPr>
              <a:defRPr sz="2500"/>
            </a:lvl2pPr>
            <a:lvl3pPr>
              <a:defRPr sz="2300"/>
            </a:lvl3pPr>
            <a:lvl4pPr>
              <a:defRPr sz="1900"/>
            </a:lvl4pPr>
            <a:lvl5pPr>
              <a:defRPr sz="1900"/>
            </a:lvl5pPr>
            <a:lvl6pPr>
              <a:defRPr sz="1900"/>
            </a:lvl6pPr>
            <a:lvl7pPr>
              <a:defRPr sz="1900"/>
            </a:lvl7pPr>
            <a:lvl8pPr>
              <a:defRPr sz="1900"/>
            </a:lvl8pPr>
            <a:lvl9pPr>
              <a:defRPr sz="19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1" name="Дата 10"/>
          <p:cNvSpPr>
            <a:spLocks noGrp="1"/>
          </p:cNvSpPr>
          <p:nvPr>
            <p:ph type="dt" sz="half" idx="10"/>
          </p:nvPr>
        </p:nvSpPr>
        <p:spPr/>
        <p:txBody>
          <a:bodyPr/>
          <a:lstStyle/>
          <a:p>
            <a:endParaRPr lang="ru-RU" dirty="0">
              <a:solidFill>
                <a:prstClr val="black">
                  <a:tint val="75000"/>
                </a:prstClr>
              </a:solidFill>
            </a:endParaRPr>
          </a:p>
        </p:txBody>
      </p:sp>
      <p:sp>
        <p:nvSpPr>
          <p:cNvPr id="12" name="Номер слайда 11"/>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
        <p:nvSpPr>
          <p:cNvPr id="13" name="Нижний колонтитул 12"/>
          <p:cNvSpPr>
            <a:spLocks noGrp="1"/>
          </p:cNvSpPr>
          <p:nvPr>
            <p:ph type="ftr" sz="quarter" idx="12"/>
          </p:nvPr>
        </p:nvSpPr>
        <p:spPr/>
        <p:txBody>
          <a:bodyPr/>
          <a:lstStyle/>
          <a:p>
            <a:endParaRPr lang="ru-RU" dirty="0">
              <a:solidFill>
                <a:prstClr val="black">
                  <a:tint val="75000"/>
                </a:prstClr>
              </a:solidFill>
            </a:endParaRPr>
          </a:p>
        </p:txBody>
      </p:sp>
    </p:spTree>
    <p:extLst>
      <p:ext uri="{BB962C8B-B14F-4D97-AF65-F5344CB8AC3E}">
        <p14:creationId xmlns:p14="http://schemas.microsoft.com/office/powerpoint/2010/main" val="3981480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8" name="Picture 2" descr="Z:\Projects\Текущие\Проектная\FNS_2012\_БРЭНДБУК\out\PPT\3_1_present_A4-03.png"/>
          <p:cNvPicPr>
            <a:picLocks noChangeAspect="1" noChangeArrowheads="1"/>
          </p:cNvPicPr>
          <p:nvPr userDrawn="1"/>
        </p:nvPicPr>
        <p:blipFill>
          <a:blip r:embed="rId2" cstate="print"/>
          <a:stretch>
            <a:fillRect/>
          </a:stretch>
        </p:blipFill>
        <p:spPr bwMode="auto">
          <a:xfrm>
            <a:off x="1565" y="1926"/>
            <a:ext cx="9142643" cy="6855616"/>
          </a:xfrm>
          <a:prstGeom prst="rect">
            <a:avLst/>
          </a:prstGeom>
          <a:noFill/>
        </p:spPr>
      </p:pic>
      <p:sp>
        <p:nvSpPr>
          <p:cNvPr id="2" name="Заголовок 1"/>
          <p:cNvSpPr>
            <a:spLocks noGrp="1"/>
          </p:cNvSpPr>
          <p:nvPr>
            <p:ph type="title"/>
          </p:nvPr>
        </p:nvSpPr>
        <p:spPr>
          <a:xfrm>
            <a:off x="822635" y="501070"/>
            <a:ext cx="7864166" cy="1105804"/>
          </a:xfrm>
        </p:spPr>
        <p:txBody>
          <a:bodyPr/>
          <a:lstStyle>
            <a:lvl1pPr algn="l">
              <a:defRPr/>
            </a:lvl1pPr>
          </a:lstStyle>
          <a:p>
            <a:r>
              <a:rPr lang="ru-RU" smtClean="0"/>
              <a:t>Образец заголовка</a:t>
            </a:r>
            <a:endParaRPr lang="ru-RU" dirty="0"/>
          </a:p>
        </p:txBody>
      </p:sp>
      <p:sp>
        <p:nvSpPr>
          <p:cNvPr id="11" name="Дата 10"/>
          <p:cNvSpPr>
            <a:spLocks noGrp="1"/>
          </p:cNvSpPr>
          <p:nvPr>
            <p:ph type="dt" sz="half" idx="10"/>
          </p:nvPr>
        </p:nvSpPr>
        <p:spPr/>
        <p:txBody>
          <a:bodyPr/>
          <a:lstStyle/>
          <a:p>
            <a:endParaRPr lang="ru-RU" dirty="0">
              <a:solidFill>
                <a:prstClr val="black">
                  <a:tint val="75000"/>
                </a:prstClr>
              </a:solidFill>
            </a:endParaRPr>
          </a:p>
        </p:txBody>
      </p:sp>
      <p:sp>
        <p:nvSpPr>
          <p:cNvPr id="12" name="Номер слайда 11"/>
          <p:cNvSpPr>
            <a:spLocks noGrp="1"/>
          </p:cNvSpPr>
          <p:nvPr>
            <p:ph type="sldNum" sz="quarter" idx="11"/>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
        <p:nvSpPr>
          <p:cNvPr id="13" name="Нижний колонтитул 12"/>
          <p:cNvSpPr>
            <a:spLocks noGrp="1"/>
          </p:cNvSpPr>
          <p:nvPr>
            <p:ph type="ftr" sz="quarter" idx="12"/>
          </p:nvPr>
        </p:nvSpPr>
        <p:spPr/>
        <p:txBody>
          <a:bodyPr/>
          <a:lstStyle/>
          <a:p>
            <a:endParaRPr lang="ru-RU" dirty="0">
              <a:solidFill>
                <a:prstClr val="black">
                  <a:tint val="75000"/>
                </a:prstClr>
              </a:solidFill>
            </a:endParaRPr>
          </a:p>
        </p:txBody>
      </p:sp>
    </p:spTree>
    <p:extLst>
      <p:ext uri="{BB962C8B-B14F-4D97-AF65-F5344CB8AC3E}">
        <p14:creationId xmlns:p14="http://schemas.microsoft.com/office/powerpoint/2010/main" val="3462853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dirty="0">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dirty="0">
              <a:solidFill>
                <a:prstClr val="black">
                  <a:tint val="75000"/>
                </a:prstClr>
              </a:solidFill>
            </a:endParaRPr>
          </a:p>
        </p:txBody>
      </p:sp>
      <p:sp>
        <p:nvSpPr>
          <p:cNvPr id="5" name="Номер слайда 5"/>
          <p:cNvSpPr>
            <a:spLocks noGrp="1"/>
          </p:cNvSpPr>
          <p:nvPr>
            <p:ph type="sldNum" sz="quarter" idx="4"/>
          </p:nvPr>
        </p:nvSpPr>
        <p:spPr>
          <a:xfrm>
            <a:off x="8191100" y="5872591"/>
            <a:ext cx="567428" cy="653106"/>
          </a:xfrm>
          <a:prstGeom prst="rect">
            <a:avLst/>
          </a:prstGeom>
        </p:spPr>
        <p:txBody>
          <a:bodyPr vert="horz" lIns="90705" tIns="45351" rIns="90705" bIns="45351" rtlCol="0" anchor="ctr">
            <a:normAutofit/>
          </a:bodyPr>
          <a:lstStyle>
            <a:lvl1pPr algn="ctr">
              <a:defRPr sz="3000" i="0">
                <a:solidFill>
                  <a:schemeClr val="bg1"/>
                </a:solidFill>
                <a:latin typeface="+mj-lt"/>
              </a:defRPr>
            </a:lvl1p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11069681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12" y="273100"/>
            <a:ext cx="3008313" cy="1162049"/>
          </a:xfrm>
        </p:spPr>
        <p:txBody>
          <a:bodyPr anchor="b"/>
          <a:lstStyle>
            <a:lvl1pPr algn="l">
              <a:defRPr sz="2500" b="1"/>
            </a:lvl1pPr>
          </a:lstStyle>
          <a:p>
            <a:r>
              <a:rPr lang="ru-RU" smtClean="0"/>
              <a:t>Образец заголовка</a:t>
            </a:r>
            <a:endParaRPr lang="ru-RU"/>
          </a:p>
        </p:txBody>
      </p:sp>
      <p:sp>
        <p:nvSpPr>
          <p:cNvPr id="3" name="Содержимое 2"/>
          <p:cNvSpPr>
            <a:spLocks noGrp="1"/>
          </p:cNvSpPr>
          <p:nvPr>
            <p:ph idx="1"/>
          </p:nvPr>
        </p:nvSpPr>
        <p:spPr>
          <a:xfrm>
            <a:off x="3575050" y="273057"/>
            <a:ext cx="5111749" cy="5853112"/>
          </a:xfrm>
        </p:spPr>
        <p:txBody>
          <a:bodyPr/>
          <a:lstStyle>
            <a:lvl1pPr>
              <a:defRPr sz="4000"/>
            </a:lvl1pPr>
            <a:lvl2pPr>
              <a:defRPr sz="3600"/>
            </a:lvl2pPr>
            <a:lvl3pPr>
              <a:defRPr sz="3000"/>
            </a:lvl3pPr>
            <a:lvl4pPr>
              <a:defRPr sz="2500"/>
            </a:lvl4pPr>
            <a:lvl5pPr>
              <a:defRPr sz="2500"/>
            </a:lvl5pPr>
            <a:lvl6pPr>
              <a:defRPr sz="2500"/>
            </a:lvl6pPr>
            <a:lvl7pPr>
              <a:defRPr sz="2500"/>
            </a:lvl7pPr>
            <a:lvl8pPr>
              <a:defRPr sz="2500"/>
            </a:lvl8pPr>
            <a:lvl9pPr>
              <a:defRPr sz="25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12" y="1435100"/>
            <a:ext cx="3008313" cy="4691063"/>
          </a:xfrm>
        </p:spPr>
        <p:txBody>
          <a:bodyPr/>
          <a:lstStyle>
            <a:lvl1pPr marL="0" indent="0">
              <a:buNone/>
              <a:defRPr sz="1800"/>
            </a:lvl1pPr>
            <a:lvl2pPr marL="570082" indent="0">
              <a:buNone/>
              <a:defRPr sz="1600"/>
            </a:lvl2pPr>
            <a:lvl3pPr marL="1140154" indent="0">
              <a:buNone/>
              <a:defRPr sz="1200"/>
            </a:lvl3pPr>
            <a:lvl4pPr marL="1710226" indent="0">
              <a:buNone/>
              <a:defRPr sz="1100"/>
            </a:lvl4pPr>
            <a:lvl5pPr marL="2280303" indent="0">
              <a:buNone/>
              <a:defRPr sz="1100"/>
            </a:lvl5pPr>
            <a:lvl6pPr marL="2850376" indent="0">
              <a:buNone/>
              <a:defRPr sz="1100"/>
            </a:lvl6pPr>
            <a:lvl7pPr marL="3420464" indent="0">
              <a:buNone/>
              <a:defRPr sz="1100"/>
            </a:lvl7pPr>
            <a:lvl8pPr marL="3990540" indent="0">
              <a:buNone/>
              <a:defRPr sz="1100"/>
            </a:lvl8pPr>
            <a:lvl9pPr marL="4560609" indent="0">
              <a:buNone/>
              <a:defRPr sz="1100"/>
            </a:lvl9pPr>
          </a:lstStyle>
          <a:p>
            <a:pPr lvl="0"/>
            <a:r>
              <a:rPr lang="ru-RU" smtClean="0"/>
              <a:t>Образец текста</a:t>
            </a:r>
          </a:p>
        </p:txBody>
      </p:sp>
      <p:sp>
        <p:nvSpPr>
          <p:cNvPr id="5" name="Дата 4"/>
          <p:cNvSpPr>
            <a:spLocks noGrp="1"/>
          </p:cNvSpPr>
          <p:nvPr>
            <p:ph type="dt" sz="half" idx="10"/>
          </p:nvPr>
        </p:nvSpPr>
        <p:spPr/>
        <p:txBody>
          <a:bodyPr/>
          <a:lstStyle/>
          <a:p>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p>
            <a:fld id="{E20E89E6-FE54-4E13-859C-1FA908D70D39}" type="slidenum">
              <a:rPr lang="ru-RU" smtClean="0">
                <a:solidFill>
                  <a:prstClr val="white"/>
                </a:solidFill>
              </a:rPr>
              <a:pPr/>
              <a:t>‹#›</a:t>
            </a:fld>
            <a:endParaRPr lang="ru-RU" dirty="0">
              <a:solidFill>
                <a:prstClr val="white"/>
              </a:solidFill>
            </a:endParaRPr>
          </a:p>
        </p:txBody>
      </p:sp>
    </p:spTree>
    <p:extLst>
      <p:ext uri="{BB962C8B-B14F-4D97-AF65-F5344CB8AC3E}">
        <p14:creationId xmlns:p14="http://schemas.microsoft.com/office/powerpoint/2010/main" val="3799160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6160" y="490044"/>
            <a:ext cx="7343873" cy="1110282"/>
          </a:xfrm>
          <a:prstGeom prst="rect">
            <a:avLst/>
          </a:prstGeom>
        </p:spPr>
        <p:txBody>
          <a:bodyPr vert="horz" lIns="90705" tIns="45351" rIns="90705" bIns="45351"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816160" y="1600202"/>
            <a:ext cx="7343873" cy="4835924"/>
          </a:xfrm>
          <a:prstGeom prst="rect">
            <a:avLst/>
          </a:prstGeom>
        </p:spPr>
        <p:txBody>
          <a:bodyPr vert="horz" lIns="90705" tIns="45351" rIns="90705" bIns="45351"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37" y="6356376"/>
            <a:ext cx="2133599" cy="365126"/>
          </a:xfrm>
          <a:prstGeom prst="rect">
            <a:avLst/>
          </a:prstGeom>
        </p:spPr>
        <p:txBody>
          <a:bodyPr vert="horz" lIns="90705" tIns="45351" rIns="90705" bIns="45351" rtlCol="0" anchor="ctr"/>
          <a:lstStyle>
            <a:lvl1pPr algn="l">
              <a:defRPr sz="1600">
                <a:solidFill>
                  <a:schemeClr val="tx1">
                    <a:tint val="75000"/>
                  </a:schemeClr>
                </a:solidFill>
              </a:defRPr>
            </a:lvl1pPr>
          </a:lstStyle>
          <a:p>
            <a:pPr defTabSz="1140154"/>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3124203" y="6356376"/>
            <a:ext cx="2895600" cy="365126"/>
          </a:xfrm>
          <a:prstGeom prst="rect">
            <a:avLst/>
          </a:prstGeom>
        </p:spPr>
        <p:txBody>
          <a:bodyPr vert="horz" lIns="90705" tIns="45351" rIns="90705" bIns="45351" rtlCol="0" anchor="ctr"/>
          <a:lstStyle>
            <a:lvl1pPr algn="ctr">
              <a:defRPr sz="1600">
                <a:solidFill>
                  <a:schemeClr val="tx1">
                    <a:tint val="75000"/>
                  </a:schemeClr>
                </a:solidFill>
              </a:defRPr>
            </a:lvl1pPr>
          </a:lstStyle>
          <a:p>
            <a:pPr defTabSz="1140154"/>
            <a:endParaRPr lang="ru-RU" dirty="0">
              <a:solidFill>
                <a:prstClr val="black">
                  <a:tint val="75000"/>
                </a:prstClr>
              </a:solidFill>
            </a:endParaRPr>
          </a:p>
        </p:txBody>
      </p:sp>
      <p:sp>
        <p:nvSpPr>
          <p:cNvPr id="6" name="Номер слайда 5"/>
          <p:cNvSpPr>
            <a:spLocks noGrp="1"/>
          </p:cNvSpPr>
          <p:nvPr>
            <p:ph type="sldNum" sz="quarter" idx="4"/>
          </p:nvPr>
        </p:nvSpPr>
        <p:spPr>
          <a:xfrm>
            <a:off x="8324233" y="6041426"/>
            <a:ext cx="619712" cy="631834"/>
          </a:xfrm>
          <a:prstGeom prst="rect">
            <a:avLst/>
          </a:prstGeom>
        </p:spPr>
        <p:txBody>
          <a:bodyPr vert="horz" lIns="90705" tIns="45351" rIns="90705" bIns="45351" rtlCol="0" anchor="ctr">
            <a:normAutofit/>
          </a:bodyPr>
          <a:lstStyle>
            <a:lvl1pPr algn="ctr">
              <a:lnSpc>
                <a:spcPts val="2643"/>
              </a:lnSpc>
              <a:defRPr sz="3000">
                <a:solidFill>
                  <a:schemeClr val="bg1"/>
                </a:solidFill>
              </a:defRPr>
            </a:lvl1pPr>
          </a:lstStyle>
          <a:p>
            <a:pPr defTabSz="1140154"/>
            <a:fld id="{E20E89E6-FE54-4E13-859C-1FA908D70D39}" type="slidenum">
              <a:rPr lang="ru-RU" smtClean="0">
                <a:solidFill>
                  <a:prstClr val="white"/>
                </a:solidFill>
              </a:rPr>
              <a:pPr defTabSz="1140154"/>
              <a:t>‹#›</a:t>
            </a:fld>
            <a:endParaRPr lang="ru-RU" dirty="0">
              <a:solidFill>
                <a:prstClr val="white"/>
              </a:solidFill>
            </a:endParaRPr>
          </a:p>
        </p:txBody>
      </p:sp>
    </p:spTree>
    <p:extLst>
      <p:ext uri="{BB962C8B-B14F-4D97-AF65-F5344CB8AC3E}">
        <p14:creationId xmlns:p14="http://schemas.microsoft.com/office/powerpoint/2010/main" val="362133193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hf hdr="0" ftr="0" dt="0"/>
  <p:txStyles>
    <p:titleStyle>
      <a:lvl1pPr algn="l" defTabSz="1140154" rtl="0" eaLnBrk="1" latinLnBrk="0" hangingPunct="1">
        <a:lnSpc>
          <a:spcPts val="5720"/>
        </a:lnSpc>
        <a:spcBef>
          <a:spcPct val="0"/>
        </a:spcBef>
        <a:buNone/>
        <a:defRPr sz="4600" b="1" i="0" kern="1200">
          <a:solidFill>
            <a:srgbClr val="005AA9"/>
          </a:solidFill>
          <a:latin typeface="+mj-lt"/>
          <a:ea typeface="+mj-ea"/>
          <a:cs typeface="+mj-cs"/>
        </a:defRPr>
      </a:lvl1pPr>
    </p:titleStyle>
    <p:bodyStyle>
      <a:lvl1pPr marL="397360" indent="0" algn="l" defTabSz="1140154" rtl="0" eaLnBrk="1" latinLnBrk="0" hangingPunct="1">
        <a:spcBef>
          <a:spcPct val="20000"/>
        </a:spcBef>
        <a:buFont typeface="+mj-lt"/>
        <a:buNone/>
        <a:defRPr sz="4000" b="0" i="0" kern="1200">
          <a:solidFill>
            <a:srgbClr val="005AA9"/>
          </a:solidFill>
          <a:latin typeface="+mj-lt"/>
          <a:ea typeface="+mn-ea"/>
          <a:cs typeface="+mn-cs"/>
        </a:defRPr>
      </a:lvl1pPr>
      <a:lvl2pPr marL="397360" indent="0" algn="l" defTabSz="1140154" rtl="0" eaLnBrk="1" latinLnBrk="0" hangingPunct="1">
        <a:spcBef>
          <a:spcPct val="20000"/>
        </a:spcBef>
        <a:buFont typeface="Arial" pitchFamily="34" charset="0"/>
        <a:buNone/>
        <a:defRPr sz="2500" b="0" i="0" kern="1200">
          <a:solidFill>
            <a:srgbClr val="504F53"/>
          </a:solidFill>
          <a:latin typeface="+mj-lt"/>
          <a:ea typeface="+mn-ea"/>
          <a:cs typeface="+mn-cs"/>
        </a:defRPr>
      </a:lvl2pPr>
      <a:lvl3pPr marL="779153" indent="-284590" algn="l" defTabSz="1140154" rtl="0" eaLnBrk="1" latinLnBrk="0" hangingPunct="1">
        <a:spcBef>
          <a:spcPct val="20000"/>
        </a:spcBef>
        <a:buFont typeface="Arial" pitchFamily="34" charset="0"/>
        <a:buChar char="•"/>
        <a:defRPr sz="2500" b="0" i="0" kern="1200">
          <a:solidFill>
            <a:srgbClr val="504F53"/>
          </a:solidFill>
          <a:latin typeface="+mj-lt"/>
          <a:ea typeface="+mn-ea"/>
          <a:cs typeface="+mn-cs"/>
        </a:defRPr>
      </a:lvl3pPr>
      <a:lvl4pPr marL="0" indent="393890" algn="just" defTabSz="1140154" rtl="0" eaLnBrk="1" latinLnBrk="0" hangingPunct="1">
        <a:lnSpc>
          <a:spcPts val="1981"/>
        </a:lnSpc>
        <a:spcBef>
          <a:spcPts val="441"/>
        </a:spcBef>
        <a:buFont typeface="Arial" pitchFamily="34" charset="0"/>
        <a:buNone/>
        <a:tabLst/>
        <a:defRPr sz="1800" b="0" i="0" kern="1200">
          <a:solidFill>
            <a:srgbClr val="504F53"/>
          </a:solidFill>
          <a:latin typeface="+mj-lt"/>
          <a:ea typeface="+mn-ea"/>
          <a:cs typeface="+mn-cs"/>
        </a:defRPr>
      </a:lvl4pPr>
      <a:lvl5pPr marL="1568687" indent="0" algn="l" defTabSz="1140154" rtl="0" eaLnBrk="1" latinLnBrk="0" hangingPunct="1">
        <a:lnSpc>
          <a:spcPts val="1981"/>
        </a:lnSpc>
        <a:spcBef>
          <a:spcPts val="441"/>
        </a:spcBef>
        <a:buFont typeface="Arial" pitchFamily="34" charset="0"/>
        <a:buNone/>
        <a:defRPr sz="1600" b="0" i="0" kern="1200">
          <a:solidFill>
            <a:srgbClr val="8D8C90"/>
          </a:solidFill>
          <a:latin typeface="+mj-lt"/>
          <a:ea typeface="+mn-ea"/>
          <a:cs typeface="+mn-cs"/>
        </a:defRPr>
      </a:lvl5pPr>
      <a:lvl6pPr marL="3135418" indent="-285039" algn="l" defTabSz="1140154" rtl="0" eaLnBrk="1" latinLnBrk="0" hangingPunct="1">
        <a:spcBef>
          <a:spcPct val="20000"/>
        </a:spcBef>
        <a:buFont typeface="Arial" pitchFamily="34" charset="0"/>
        <a:buChar char="•"/>
        <a:defRPr sz="2500" kern="1200">
          <a:solidFill>
            <a:schemeClr val="tx1"/>
          </a:solidFill>
          <a:latin typeface="+mn-lt"/>
          <a:ea typeface="+mn-ea"/>
          <a:cs typeface="+mn-cs"/>
        </a:defRPr>
      </a:lvl6pPr>
      <a:lvl7pPr marL="3705498" indent="-285039" algn="l" defTabSz="1140154" rtl="0" eaLnBrk="1" latinLnBrk="0" hangingPunct="1">
        <a:spcBef>
          <a:spcPct val="20000"/>
        </a:spcBef>
        <a:buFont typeface="Arial" pitchFamily="34" charset="0"/>
        <a:buChar char="•"/>
        <a:defRPr sz="2500" kern="1200">
          <a:solidFill>
            <a:schemeClr val="tx1"/>
          </a:solidFill>
          <a:latin typeface="+mn-lt"/>
          <a:ea typeface="+mn-ea"/>
          <a:cs typeface="+mn-cs"/>
        </a:defRPr>
      </a:lvl7pPr>
      <a:lvl8pPr marL="4275577" indent="-285039" algn="l" defTabSz="1140154" rtl="0" eaLnBrk="1" latinLnBrk="0" hangingPunct="1">
        <a:spcBef>
          <a:spcPct val="20000"/>
        </a:spcBef>
        <a:buFont typeface="Arial" pitchFamily="34" charset="0"/>
        <a:buChar char="•"/>
        <a:defRPr sz="2500" kern="1200">
          <a:solidFill>
            <a:schemeClr val="tx1"/>
          </a:solidFill>
          <a:latin typeface="+mn-lt"/>
          <a:ea typeface="+mn-ea"/>
          <a:cs typeface="+mn-cs"/>
        </a:defRPr>
      </a:lvl8pPr>
      <a:lvl9pPr marL="4845651" indent="-285039" algn="l" defTabSz="1140154" rtl="0" eaLnBrk="1" latinLnBrk="0"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ru-RU"/>
      </a:defPPr>
      <a:lvl1pPr marL="0" algn="l" defTabSz="1140154" rtl="0" eaLnBrk="1" latinLnBrk="0" hangingPunct="1">
        <a:defRPr sz="2300" kern="1200">
          <a:solidFill>
            <a:schemeClr val="tx1"/>
          </a:solidFill>
          <a:latin typeface="+mn-lt"/>
          <a:ea typeface="+mn-ea"/>
          <a:cs typeface="+mn-cs"/>
        </a:defRPr>
      </a:lvl1pPr>
      <a:lvl2pPr marL="570082" algn="l" defTabSz="1140154" rtl="0" eaLnBrk="1" latinLnBrk="0" hangingPunct="1">
        <a:defRPr sz="2300" kern="1200">
          <a:solidFill>
            <a:schemeClr val="tx1"/>
          </a:solidFill>
          <a:latin typeface="+mn-lt"/>
          <a:ea typeface="+mn-ea"/>
          <a:cs typeface="+mn-cs"/>
        </a:defRPr>
      </a:lvl2pPr>
      <a:lvl3pPr marL="1140154" algn="l" defTabSz="1140154" rtl="0" eaLnBrk="1" latinLnBrk="0" hangingPunct="1">
        <a:defRPr sz="2300" kern="1200">
          <a:solidFill>
            <a:schemeClr val="tx1"/>
          </a:solidFill>
          <a:latin typeface="+mn-lt"/>
          <a:ea typeface="+mn-ea"/>
          <a:cs typeface="+mn-cs"/>
        </a:defRPr>
      </a:lvl3pPr>
      <a:lvl4pPr marL="1710226" algn="l" defTabSz="1140154" rtl="0" eaLnBrk="1" latinLnBrk="0" hangingPunct="1">
        <a:defRPr sz="2300" kern="1200">
          <a:solidFill>
            <a:schemeClr val="tx1"/>
          </a:solidFill>
          <a:latin typeface="+mn-lt"/>
          <a:ea typeface="+mn-ea"/>
          <a:cs typeface="+mn-cs"/>
        </a:defRPr>
      </a:lvl4pPr>
      <a:lvl5pPr marL="2280303" algn="l" defTabSz="1140154" rtl="0" eaLnBrk="1" latinLnBrk="0" hangingPunct="1">
        <a:defRPr sz="2300" kern="1200">
          <a:solidFill>
            <a:schemeClr val="tx1"/>
          </a:solidFill>
          <a:latin typeface="+mn-lt"/>
          <a:ea typeface="+mn-ea"/>
          <a:cs typeface="+mn-cs"/>
        </a:defRPr>
      </a:lvl5pPr>
      <a:lvl6pPr marL="2850376" algn="l" defTabSz="1140154" rtl="0" eaLnBrk="1" latinLnBrk="0" hangingPunct="1">
        <a:defRPr sz="2300" kern="1200">
          <a:solidFill>
            <a:schemeClr val="tx1"/>
          </a:solidFill>
          <a:latin typeface="+mn-lt"/>
          <a:ea typeface="+mn-ea"/>
          <a:cs typeface="+mn-cs"/>
        </a:defRPr>
      </a:lvl6pPr>
      <a:lvl7pPr marL="3420464" algn="l" defTabSz="1140154" rtl="0" eaLnBrk="1" latinLnBrk="0" hangingPunct="1">
        <a:defRPr sz="2300" kern="1200">
          <a:solidFill>
            <a:schemeClr val="tx1"/>
          </a:solidFill>
          <a:latin typeface="+mn-lt"/>
          <a:ea typeface="+mn-ea"/>
          <a:cs typeface="+mn-cs"/>
        </a:defRPr>
      </a:lvl7pPr>
      <a:lvl8pPr marL="3990540" algn="l" defTabSz="1140154" rtl="0" eaLnBrk="1" latinLnBrk="0" hangingPunct="1">
        <a:defRPr sz="2300" kern="1200">
          <a:solidFill>
            <a:schemeClr val="tx1"/>
          </a:solidFill>
          <a:latin typeface="+mn-lt"/>
          <a:ea typeface="+mn-ea"/>
          <a:cs typeface="+mn-cs"/>
        </a:defRPr>
      </a:lvl8pPr>
      <a:lvl9pPr marL="4560609" algn="l" defTabSz="1140154" rtl="0" eaLnBrk="1" latinLnBrk="0"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consultantplus://offline/ref=B0EB81B10EB65F0B166DE2A21C6E5D7C57DE64A11D612CF10AE1DD2A2B12EC3970F4A075330CFB0DBBM6C" TargetMode="External"/><Relationship Id="rId2" Type="http://schemas.openxmlformats.org/officeDocument/2006/relationships/hyperlink" Target="consultantplus://offline/ref=B0EB81B10EB65F0B166DE2A21C6E5D7C57DE64A11D612CF10AE1DD2A2B12EC3970F4A075330CF808BBMBC"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consultantplus://offline/ref=4474FEC2C0C975D21F2329BBC28BCFD69AA86A9B142CF47C4E5E2663B26A53ADBDA8D209F36A7443c5M1C" TargetMode="External"/><Relationship Id="rId7" Type="http://schemas.openxmlformats.org/officeDocument/2006/relationships/hyperlink" Target="consultantplus://offline/ref=4474FEC2C0C975D21F2329BBC28BCFD69AA86A9B142CF47C4E5E2663B26A53ADBDA8D209F36A7447c5M8C" TargetMode="External"/><Relationship Id="rId2" Type="http://schemas.openxmlformats.org/officeDocument/2006/relationships/hyperlink" Target="consultantplus://offline/ref=E29C1B9059B0475C775047DA2F807DD5F00BADEF635E481E6D6ED592914AE0F2F5D2E48AFCB5DC20SBbAB" TargetMode="External"/><Relationship Id="rId1" Type="http://schemas.openxmlformats.org/officeDocument/2006/relationships/slideLayout" Target="../slideLayouts/slideLayout2.xml"/><Relationship Id="rId6" Type="http://schemas.openxmlformats.org/officeDocument/2006/relationships/hyperlink" Target="consultantplus://offline/ref=4474FEC2C0C975D21F2329BBC28BCFD69AA86A9B142CF47C4E5E2663B26A53ADBDA8D209F36A7440c5M1C" TargetMode="External"/><Relationship Id="rId5" Type="http://schemas.openxmlformats.org/officeDocument/2006/relationships/hyperlink" Target="consultantplus://offline/ref=4474FEC2C0C975D21F2329BBC28BCFD69AA86A9B142CF47C4E5E2663B26A53ADBDA8D209F36A7440c5MFC" TargetMode="External"/><Relationship Id="rId4" Type="http://schemas.openxmlformats.org/officeDocument/2006/relationships/hyperlink" Target="consultantplus://offline/ref=4474FEC2C0C975D21F2329BBC28BCFD69AA9659B1529F47C4E5E2663B26A53ADBDA8D209F36A7441c5M9C"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hyperlink" Target="consultantplus://offline/ref=963DD1781B3D3741BC0124FBC671A972CC54390E84321A90B8F4D5E9C4FB31J"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11560" y="2969949"/>
            <a:ext cx="8064896" cy="830997"/>
          </a:xfrm>
          <a:prstGeom prst="rect">
            <a:avLst/>
          </a:prstGeom>
          <a:noFill/>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ru-RU" sz="2400" b="1" dirty="0">
                <a:solidFill>
                  <a:schemeClr val="accent1">
                    <a:lumMod val="75000"/>
                  </a:schemeClr>
                </a:solidFill>
                <a:latin typeface="Times New Roman" pitchFamily="18" charset="0"/>
                <a:cs typeface="Times New Roman" pitchFamily="18" charset="0"/>
              </a:rPr>
              <a:t>«Результаты приема налоговыми органами Расчетов по страховым взносам за отчетные периоды 2017 </a:t>
            </a:r>
            <a:r>
              <a:rPr lang="ru-RU" sz="2400" b="1" dirty="0" smtClean="0">
                <a:solidFill>
                  <a:schemeClr val="accent1">
                    <a:lumMod val="75000"/>
                  </a:schemeClr>
                </a:solidFill>
                <a:latin typeface="Times New Roman" pitchFamily="18" charset="0"/>
                <a:cs typeface="Times New Roman" pitchFamily="18" charset="0"/>
              </a:rPr>
              <a:t>года»</a:t>
            </a:r>
            <a:endParaRPr lang="ru-RU" altLang="ru-RU" sz="24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683195" y="5524936"/>
            <a:ext cx="7921625" cy="830997"/>
          </a:xfrm>
          <a:prstGeom prst="rect">
            <a:avLst/>
          </a:prstGeom>
          <a:noFill/>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r>
              <a:rPr lang="ru-RU" altLang="ru-RU" sz="1600" dirty="0">
                <a:solidFill>
                  <a:schemeClr val="tx2">
                    <a:lumMod val="75000"/>
                  </a:schemeClr>
                </a:solidFill>
                <a:latin typeface="Times New Roman" panose="02020603050405020304" pitchFamily="18" charset="0"/>
                <a:ea typeface="Batang" panose="02030600000101010101" pitchFamily="18" charset="-127"/>
                <a:cs typeface="Times New Roman" panose="02020603050405020304" pitchFamily="18" charset="0"/>
              </a:rPr>
              <a:t>Начальник </a:t>
            </a:r>
            <a:r>
              <a:rPr lang="ru-RU" altLang="ru-RU" sz="1600" dirty="0" smtClean="0">
                <a:solidFill>
                  <a:schemeClr val="tx2">
                    <a:lumMod val="75000"/>
                  </a:schemeClr>
                </a:solidFill>
                <a:latin typeface="Times New Roman" panose="02020603050405020304" pitchFamily="18" charset="0"/>
                <a:ea typeface="Batang" panose="02030600000101010101" pitchFamily="18" charset="-127"/>
                <a:cs typeface="Times New Roman" panose="02020603050405020304" pitchFamily="18" charset="0"/>
              </a:rPr>
              <a:t>отдела налогообложения доходов </a:t>
            </a:r>
            <a:r>
              <a:rPr lang="ru-RU" altLang="ru-RU" sz="1600" dirty="0">
                <a:solidFill>
                  <a:schemeClr val="tx2">
                    <a:lumMod val="75000"/>
                  </a:schemeClr>
                </a:solidFill>
                <a:latin typeface="Times New Roman" panose="02020603050405020304" pitchFamily="18" charset="0"/>
                <a:ea typeface="Batang" panose="02030600000101010101" pitchFamily="18" charset="-127"/>
                <a:cs typeface="Times New Roman" panose="02020603050405020304" pitchFamily="18" charset="0"/>
              </a:rPr>
              <a:t>физических </a:t>
            </a:r>
            <a:r>
              <a:rPr lang="ru-RU" altLang="ru-RU" sz="1600" dirty="0" smtClean="0">
                <a:solidFill>
                  <a:schemeClr val="tx2">
                    <a:lumMod val="75000"/>
                  </a:schemeClr>
                </a:solidFill>
                <a:latin typeface="Times New Roman" panose="02020603050405020304" pitchFamily="18" charset="0"/>
                <a:ea typeface="Batang" panose="02030600000101010101" pitchFamily="18" charset="-127"/>
                <a:cs typeface="Times New Roman" panose="02020603050405020304" pitchFamily="18" charset="0"/>
              </a:rPr>
              <a:t>лиц и</a:t>
            </a:r>
          </a:p>
          <a:p>
            <a:pPr algn="ctr"/>
            <a:r>
              <a:rPr lang="ru-RU" altLang="ru-RU" sz="1600" dirty="0" smtClean="0">
                <a:solidFill>
                  <a:schemeClr val="tx2">
                    <a:lumMod val="75000"/>
                  </a:schemeClr>
                </a:solidFill>
                <a:latin typeface="Times New Roman" panose="02020603050405020304" pitchFamily="18" charset="0"/>
                <a:ea typeface="Batang" panose="02030600000101010101" pitchFamily="18" charset="-127"/>
                <a:cs typeface="Times New Roman" panose="02020603050405020304" pitchFamily="18" charset="0"/>
              </a:rPr>
              <a:t> администрирования страховых </a:t>
            </a:r>
            <a:r>
              <a:rPr lang="ru-RU" altLang="ru-RU" sz="1600" smtClean="0">
                <a:solidFill>
                  <a:schemeClr val="tx2">
                    <a:lumMod val="75000"/>
                  </a:schemeClr>
                </a:solidFill>
                <a:latin typeface="Times New Roman" panose="02020603050405020304" pitchFamily="18" charset="0"/>
                <a:ea typeface="Batang" panose="02030600000101010101" pitchFamily="18" charset="-127"/>
                <a:cs typeface="Times New Roman" panose="02020603050405020304" pitchFamily="18" charset="0"/>
              </a:rPr>
              <a:t>взносов Управления ФНС </a:t>
            </a:r>
            <a:r>
              <a:rPr lang="ru-RU" altLang="ru-RU" sz="1600" dirty="0" smtClean="0">
                <a:solidFill>
                  <a:schemeClr val="tx2">
                    <a:lumMod val="75000"/>
                  </a:schemeClr>
                </a:solidFill>
                <a:latin typeface="Times New Roman" panose="02020603050405020304" pitchFamily="18" charset="0"/>
                <a:ea typeface="Batang" panose="02030600000101010101" pitchFamily="18" charset="-127"/>
                <a:cs typeface="Times New Roman" panose="02020603050405020304" pitchFamily="18" charset="0"/>
              </a:rPr>
              <a:t>России по РС(Я)</a:t>
            </a:r>
          </a:p>
          <a:p>
            <a:pPr algn="ctr"/>
            <a:r>
              <a:rPr lang="ru-RU" altLang="ru-RU" sz="1600" dirty="0" smtClean="0">
                <a:solidFill>
                  <a:schemeClr val="tx2">
                    <a:lumMod val="75000"/>
                  </a:schemeClr>
                </a:solidFill>
                <a:latin typeface="Times New Roman" panose="02020603050405020304" pitchFamily="18" charset="0"/>
                <a:ea typeface="Batang" panose="02030600000101010101" pitchFamily="18" charset="-127"/>
                <a:cs typeface="Times New Roman" panose="02020603050405020304" pitchFamily="18" charset="0"/>
              </a:rPr>
              <a:t>Медведева Марина Николаевна</a:t>
            </a:r>
            <a:endParaRPr lang="ru-RU" altLang="ru-RU" sz="1600" dirty="0">
              <a:solidFill>
                <a:schemeClr val="tx2">
                  <a:lumMod val="75000"/>
                </a:schemeClr>
              </a:solidFill>
              <a:latin typeface="Times New Roman" panose="02020603050405020304" pitchFamily="18" charset="0"/>
              <a:ea typeface="Batang" panose="02030600000101010101" pitchFamily="18" charset="-127"/>
              <a:cs typeface="Times New Roman" panose="02020603050405020304" pitchFamily="18" charset="0"/>
            </a:endParaRPr>
          </a:p>
        </p:txBody>
      </p:sp>
      <p:sp>
        <p:nvSpPr>
          <p:cNvPr id="2" name="Номер слайда 1"/>
          <p:cNvSpPr>
            <a:spLocks noGrp="1"/>
          </p:cNvSpPr>
          <p:nvPr>
            <p:ph type="sldNum" sz="quarter" idx="11"/>
          </p:nvPr>
        </p:nvSpPr>
        <p:spPr/>
        <p:txBody>
          <a:bodyPr/>
          <a:lstStyle/>
          <a:p>
            <a:fld id="{E20E89E6-FE54-4E13-859C-1FA908D70D39}" type="slidenum">
              <a:rPr lang="ru-RU" smtClean="0">
                <a:solidFill>
                  <a:prstClr val="white"/>
                </a:solidFill>
              </a:rPr>
              <a:pPr/>
              <a:t>1</a:t>
            </a:fld>
            <a:endParaRPr lang="ru-RU" dirty="0">
              <a:solidFill>
                <a:prstClr val="white"/>
              </a:solidFill>
            </a:endParaRPr>
          </a:p>
        </p:txBody>
      </p:sp>
    </p:spTree>
    <p:extLst>
      <p:ext uri="{BB962C8B-B14F-4D97-AF65-F5344CB8AC3E}">
        <p14:creationId xmlns:p14="http://schemas.microsoft.com/office/powerpoint/2010/main" val="31618238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normAutofit fontScale="92500" lnSpcReduction="10000"/>
          </a:bodyPr>
          <a:lstStyle/>
          <a:p>
            <a:pPr marL="740260" indent="-342900">
              <a:buFont typeface="Arial" pitchFamily="34" charset="0"/>
              <a:buChar char="•"/>
            </a:pPr>
            <a:r>
              <a:rPr lang="ru-RU" sz="2200" b="0" u="sng" dirty="0">
                <a:solidFill>
                  <a:srgbClr val="002060"/>
                </a:solidFill>
                <a:latin typeface="Times New Roman" pitchFamily="18" charset="0"/>
              </a:rPr>
              <a:t>на обязательное социальное страхование </a:t>
            </a:r>
            <a:r>
              <a:rPr lang="ru-RU" sz="2200" b="0" dirty="0">
                <a:solidFill>
                  <a:srgbClr val="002060"/>
                </a:solidFill>
                <a:latin typeface="Times New Roman" pitchFamily="18" charset="0"/>
              </a:rPr>
              <a:t>на случай временной нетрудоспособности и в связи с материнством подлежит индексации с 1 января 2018 г. в 1,08 раза с учетом роста средней заработной платы в Российской Федерации и составляет в отношении каждого физического лица сумму, не превышающую </a:t>
            </a:r>
            <a:r>
              <a:rPr lang="ru-RU" sz="2200" b="0" u="sng" dirty="0" smtClean="0">
                <a:solidFill>
                  <a:srgbClr val="002060"/>
                </a:solidFill>
                <a:latin typeface="Times New Roman" pitchFamily="18" charset="0"/>
              </a:rPr>
              <a:t>815 000 </a:t>
            </a:r>
            <a:r>
              <a:rPr lang="ru-RU" sz="2200" b="0" dirty="0">
                <a:solidFill>
                  <a:srgbClr val="002060"/>
                </a:solidFill>
                <a:latin typeface="Times New Roman" pitchFamily="18" charset="0"/>
              </a:rPr>
              <a:t>рублей нарастающим итогом с 1 января 2018 г</a:t>
            </a:r>
            <a:r>
              <a:rPr lang="ru-RU" sz="2200" b="0" dirty="0" smtClean="0">
                <a:solidFill>
                  <a:srgbClr val="002060"/>
                </a:solidFill>
                <a:latin typeface="Times New Roman" pitchFamily="18" charset="0"/>
              </a:rPr>
              <a:t>.;</a:t>
            </a:r>
          </a:p>
          <a:p>
            <a:pPr marL="740260" indent="-342900">
              <a:buFont typeface="Arial" pitchFamily="34" charset="0"/>
              <a:buChar char="•"/>
            </a:pPr>
            <a:endParaRPr lang="ru-RU" sz="2200" b="0" dirty="0">
              <a:solidFill>
                <a:srgbClr val="002060"/>
              </a:solidFill>
              <a:latin typeface="Times New Roman" pitchFamily="18" charset="0"/>
            </a:endParaRPr>
          </a:p>
          <a:p>
            <a:pPr marL="740260" indent="-342900">
              <a:buFont typeface="Arial" pitchFamily="34" charset="0"/>
              <a:buChar char="•"/>
            </a:pPr>
            <a:r>
              <a:rPr lang="ru-RU" sz="2200" b="0" u="sng" dirty="0">
                <a:solidFill>
                  <a:srgbClr val="002060"/>
                </a:solidFill>
                <a:latin typeface="Times New Roman" pitchFamily="18" charset="0"/>
              </a:rPr>
              <a:t>на обязательное пенсионное страхование </a:t>
            </a:r>
            <a:r>
              <a:rPr lang="ru-RU" sz="2200" b="0" dirty="0">
                <a:solidFill>
                  <a:srgbClr val="002060"/>
                </a:solidFill>
                <a:latin typeface="Times New Roman" pitchFamily="18" charset="0"/>
              </a:rPr>
              <a:t>с учетом размера средней заработной платы в Российской Федерации на 2018 год, увеличенного в 12 раз, и применяемого к нему повышающего коэффициента, </a:t>
            </a:r>
            <a:r>
              <a:rPr lang="ru-RU" sz="2200" b="0" dirty="0" smtClean="0">
                <a:solidFill>
                  <a:srgbClr val="002060"/>
                </a:solidFill>
                <a:latin typeface="Times New Roman" pitchFamily="18" charset="0"/>
              </a:rPr>
              <a:t>установленного пунктом 5 статьи 421 Налогового </a:t>
            </a:r>
            <a:r>
              <a:rPr lang="ru-RU" sz="2200" b="0" dirty="0">
                <a:solidFill>
                  <a:srgbClr val="002060"/>
                </a:solidFill>
                <a:latin typeface="Times New Roman" pitchFamily="18" charset="0"/>
              </a:rPr>
              <a:t>кодекса Российской Федерации на 2018 год в размере 2, составляет в отношении каждого физического лица сумму, не превышающую </a:t>
            </a:r>
            <a:r>
              <a:rPr lang="ru-RU" sz="2200" b="0" u="sng" dirty="0" smtClean="0">
                <a:solidFill>
                  <a:srgbClr val="002060"/>
                </a:solidFill>
                <a:latin typeface="Times New Roman" pitchFamily="18" charset="0"/>
              </a:rPr>
              <a:t>1 021 000 </a:t>
            </a:r>
            <a:r>
              <a:rPr lang="ru-RU" sz="2200" b="0" dirty="0">
                <a:solidFill>
                  <a:srgbClr val="002060"/>
                </a:solidFill>
                <a:latin typeface="Times New Roman" pitchFamily="18" charset="0"/>
              </a:rPr>
              <a:t>рублей нарастающим итогом с 1 января 2018 г.</a:t>
            </a:r>
          </a:p>
          <a:p>
            <a:endParaRPr lang="ru-RU" sz="2000" dirty="0"/>
          </a:p>
        </p:txBody>
      </p:sp>
      <p:sp>
        <p:nvSpPr>
          <p:cNvPr id="3" name="Заголовок 2"/>
          <p:cNvSpPr>
            <a:spLocks noGrp="1"/>
          </p:cNvSpPr>
          <p:nvPr>
            <p:ph type="title"/>
          </p:nvPr>
        </p:nvSpPr>
        <p:spPr/>
        <p:txBody>
          <a:bodyPr>
            <a:normAutofit/>
          </a:bodyPr>
          <a:lstStyle/>
          <a:p>
            <a:pPr algn="ctr"/>
            <a:r>
              <a:rPr lang="ru-RU" sz="2200" dirty="0" smtClean="0">
                <a:solidFill>
                  <a:schemeClr val="tx2">
                    <a:lumMod val="75000"/>
                  </a:schemeClr>
                </a:solidFill>
                <a:latin typeface="Times New Roman" pitchFamily="18" charset="0"/>
                <a:cs typeface="Times New Roman" panose="02020603050405020304" pitchFamily="18" charset="0"/>
              </a:rPr>
              <a:t>С 1 января </a:t>
            </a:r>
            <a:r>
              <a:rPr lang="ru-RU" sz="2200" dirty="0">
                <a:solidFill>
                  <a:schemeClr val="tx2">
                    <a:lumMod val="75000"/>
                  </a:schemeClr>
                </a:solidFill>
                <a:latin typeface="Times New Roman" pitchFamily="18" charset="0"/>
                <a:cs typeface="Times New Roman" panose="02020603050405020304" pitchFamily="18" charset="0"/>
              </a:rPr>
              <a:t>2018 </a:t>
            </a:r>
            <a:r>
              <a:rPr lang="ru-RU" sz="2200" dirty="0" smtClean="0">
                <a:solidFill>
                  <a:schemeClr val="tx2">
                    <a:lumMod val="75000"/>
                  </a:schemeClr>
                </a:solidFill>
                <a:latin typeface="Times New Roman" pitchFamily="18" charset="0"/>
                <a:cs typeface="Times New Roman" panose="02020603050405020304" pitchFamily="18" charset="0"/>
              </a:rPr>
              <a:t>года изменена предельная величина базы для исчисления страховых взносов - Постановление </a:t>
            </a:r>
            <a:r>
              <a:rPr lang="ru-RU" sz="2200" dirty="0">
                <a:solidFill>
                  <a:schemeClr val="tx2">
                    <a:lumMod val="75000"/>
                  </a:schemeClr>
                </a:solidFill>
                <a:latin typeface="Times New Roman" pitchFamily="18" charset="0"/>
                <a:cs typeface="Times New Roman" pitchFamily="18" charset="0"/>
              </a:rPr>
              <a:t>Правительства РФ от 15.11.2017 N </a:t>
            </a:r>
            <a:r>
              <a:rPr lang="ru-RU" sz="2200" dirty="0" smtClean="0">
                <a:solidFill>
                  <a:schemeClr val="tx2">
                    <a:lumMod val="75000"/>
                  </a:schemeClr>
                </a:solidFill>
                <a:latin typeface="Times New Roman" pitchFamily="18" charset="0"/>
                <a:cs typeface="Times New Roman" pitchFamily="18" charset="0"/>
              </a:rPr>
              <a:t>1378</a:t>
            </a:r>
            <a:endParaRPr lang="ru-RU" sz="2200" dirty="0">
              <a:solidFill>
                <a:schemeClr val="tx2">
                  <a:lumMod val="75000"/>
                </a:schemeClr>
              </a:solidFill>
              <a:latin typeface="Times New Roman" pitchFamily="18" charset="0"/>
              <a:cs typeface="Times New Roman" pitchFamily="18" charset="0"/>
            </a:endParaRPr>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10</a:t>
            </a:fld>
            <a:endParaRPr lang="ru-RU" dirty="0">
              <a:solidFill>
                <a:prstClr val="white"/>
              </a:solidFill>
            </a:endParaRPr>
          </a:p>
        </p:txBody>
      </p:sp>
    </p:spTree>
    <p:extLst>
      <p:ext uri="{BB962C8B-B14F-4D97-AF65-F5344CB8AC3E}">
        <p14:creationId xmlns:p14="http://schemas.microsoft.com/office/powerpoint/2010/main" val="10364383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3765394736"/>
              </p:ext>
            </p:extLst>
          </p:nvPr>
        </p:nvGraphicFramePr>
        <p:xfrm>
          <a:off x="683568" y="1412776"/>
          <a:ext cx="7704856" cy="5184576"/>
        </p:xfrm>
        <a:graphic>
          <a:graphicData uri="http://schemas.openxmlformats.org/drawingml/2006/table">
            <a:tbl>
              <a:tblPr/>
              <a:tblGrid>
                <a:gridCol w="7704856"/>
              </a:tblGrid>
              <a:tr h="4009405">
                <a:tc>
                  <a:txBody>
                    <a:bodyPr/>
                    <a:lstStyle/>
                    <a:p>
                      <a:r>
                        <a:rPr lang="ru-RU" sz="1800" b="1" kern="1200" baseline="0" dirty="0" smtClean="0">
                          <a:solidFill>
                            <a:schemeClr val="tx1"/>
                          </a:solidFill>
                          <a:effectLst/>
                          <a:latin typeface="Times New Roman" pitchFamily="18" charset="0"/>
                          <a:ea typeface="+mn-ea"/>
                          <a:cs typeface="Times New Roman" pitchFamily="18" charset="0"/>
                        </a:rPr>
                        <a:t>1.      </a:t>
                      </a:r>
                      <a:r>
                        <a:rPr lang="ru-RU" sz="1800" kern="1200" baseline="0" dirty="0" smtClean="0">
                          <a:solidFill>
                            <a:schemeClr val="tx1"/>
                          </a:solidFill>
                          <a:effectLst/>
                          <a:latin typeface="Times New Roman" pitchFamily="18" charset="0"/>
                          <a:ea typeface="+mn-ea"/>
                          <a:cs typeface="Times New Roman" pitchFamily="18" charset="0"/>
                        </a:rPr>
                        <a:t>210 - сумма выплат и иных вознаграждений за каждый из последних трех месяцев отчетного или расчетного периода;</a:t>
                      </a:r>
                    </a:p>
                    <a:p>
                      <a:r>
                        <a:rPr lang="ru-RU" sz="1800" kern="1200" baseline="0" dirty="0" smtClean="0">
                          <a:solidFill>
                            <a:schemeClr val="tx1"/>
                          </a:solidFill>
                          <a:effectLst/>
                          <a:latin typeface="Times New Roman" pitchFamily="18" charset="0"/>
                          <a:ea typeface="+mn-ea"/>
                          <a:cs typeface="Times New Roman" pitchFamily="18" charset="0"/>
                        </a:rPr>
                        <a:t>220 - база для исчисления пенсионных взносов в рамках предельной величины за эти же месяцы;</a:t>
                      </a:r>
                    </a:p>
                    <a:p>
                      <a:r>
                        <a:rPr lang="ru-RU" sz="1800" kern="1200" baseline="0" dirty="0" smtClean="0">
                          <a:solidFill>
                            <a:schemeClr val="tx1"/>
                          </a:solidFill>
                          <a:effectLst/>
                          <a:latin typeface="Times New Roman" pitchFamily="18" charset="0"/>
                          <a:ea typeface="+mn-ea"/>
                          <a:cs typeface="Times New Roman" pitchFamily="18" charset="0"/>
                        </a:rPr>
                        <a:t>240 - сумма исчисленных пенсионных взносов в рамках предельной величины за эти же месяцы; </a:t>
                      </a:r>
                    </a:p>
                    <a:p>
                      <a:r>
                        <a:rPr lang="ru-RU" sz="1800" kern="1200" baseline="0" dirty="0" smtClean="0">
                          <a:solidFill>
                            <a:schemeClr val="tx1"/>
                          </a:solidFill>
                          <a:effectLst/>
                          <a:latin typeface="Times New Roman" pitchFamily="18" charset="0"/>
                          <a:ea typeface="+mn-ea"/>
                          <a:cs typeface="Times New Roman" pitchFamily="18" charset="0"/>
                        </a:rPr>
                        <a:t>250 - итоги по графам 210, 220 и 240;</a:t>
                      </a:r>
                    </a:p>
                    <a:p>
                      <a:r>
                        <a:rPr lang="ru-RU" sz="1800" kern="1200" baseline="0" dirty="0" smtClean="0">
                          <a:solidFill>
                            <a:schemeClr val="tx1"/>
                          </a:solidFill>
                          <a:effectLst/>
                          <a:latin typeface="Times New Roman" pitchFamily="18" charset="0"/>
                          <a:ea typeface="+mn-ea"/>
                          <a:cs typeface="Times New Roman" pitchFamily="18" charset="0"/>
                        </a:rPr>
                        <a:t>280 - база для исчисления пенсионных взносов по </a:t>
                      </a:r>
                      <a:r>
                        <a:rPr lang="ru-RU" sz="1800" kern="1200" baseline="0" dirty="0" err="1" smtClean="0">
                          <a:solidFill>
                            <a:schemeClr val="tx1"/>
                          </a:solidFill>
                          <a:effectLst/>
                          <a:latin typeface="Times New Roman" pitchFamily="18" charset="0"/>
                          <a:ea typeface="+mn-ea"/>
                          <a:cs typeface="Times New Roman" pitchFamily="18" charset="0"/>
                        </a:rPr>
                        <a:t>доптарифу</a:t>
                      </a:r>
                      <a:r>
                        <a:rPr lang="ru-RU" sz="1800" kern="1200" baseline="0" dirty="0" smtClean="0">
                          <a:solidFill>
                            <a:schemeClr val="tx1"/>
                          </a:solidFill>
                          <a:effectLst/>
                          <a:latin typeface="Times New Roman" pitchFamily="18" charset="0"/>
                          <a:ea typeface="+mn-ea"/>
                          <a:cs typeface="Times New Roman" pitchFamily="18" charset="0"/>
                        </a:rPr>
                        <a:t> за каждый из последних трех месяцев отчетного или расчетного периода;</a:t>
                      </a:r>
                    </a:p>
                    <a:p>
                      <a:r>
                        <a:rPr lang="ru-RU" sz="1800" kern="1200" baseline="0" dirty="0" smtClean="0">
                          <a:solidFill>
                            <a:schemeClr val="tx1"/>
                          </a:solidFill>
                          <a:effectLst/>
                          <a:latin typeface="Times New Roman" pitchFamily="18" charset="0"/>
                          <a:ea typeface="+mn-ea"/>
                          <a:cs typeface="Times New Roman" pitchFamily="18" charset="0"/>
                        </a:rPr>
                        <a:t>290 - сумма исчисленных пенсионных взносов по </a:t>
                      </a:r>
                      <a:r>
                        <a:rPr lang="ru-RU" sz="1800" kern="1200" baseline="0" dirty="0" err="1" smtClean="0">
                          <a:solidFill>
                            <a:schemeClr val="tx1"/>
                          </a:solidFill>
                          <a:effectLst/>
                          <a:latin typeface="Times New Roman" pitchFamily="18" charset="0"/>
                          <a:ea typeface="+mn-ea"/>
                          <a:cs typeface="Times New Roman" pitchFamily="18" charset="0"/>
                        </a:rPr>
                        <a:t>доптарифу</a:t>
                      </a:r>
                      <a:r>
                        <a:rPr lang="ru-RU" sz="1800" kern="1200" baseline="0" dirty="0" smtClean="0">
                          <a:solidFill>
                            <a:schemeClr val="tx1"/>
                          </a:solidFill>
                          <a:effectLst/>
                          <a:latin typeface="Times New Roman" pitchFamily="18" charset="0"/>
                          <a:ea typeface="+mn-ea"/>
                          <a:cs typeface="Times New Roman" pitchFamily="18" charset="0"/>
                        </a:rPr>
                        <a:t> за эти же месяцы;</a:t>
                      </a:r>
                    </a:p>
                    <a:p>
                      <a:r>
                        <a:rPr lang="ru-RU" sz="1800" kern="1200" baseline="0" dirty="0" smtClean="0">
                          <a:solidFill>
                            <a:schemeClr val="tx1"/>
                          </a:solidFill>
                          <a:effectLst/>
                          <a:latin typeface="Times New Roman" pitchFamily="18" charset="0"/>
                          <a:ea typeface="+mn-ea"/>
                          <a:cs typeface="Times New Roman" pitchFamily="18" charset="0"/>
                        </a:rPr>
                        <a:t>300 - итоги по графам 280, 290.</a:t>
                      </a:r>
                    </a:p>
                    <a:p>
                      <a:pPr marL="0" marR="0" indent="0" algn="l" defTabSz="1140154" rtl="0" eaLnBrk="1" fontAlgn="auto" latinLnBrk="0" hangingPunct="1">
                        <a:lnSpc>
                          <a:spcPct val="100000"/>
                        </a:lnSpc>
                        <a:spcBef>
                          <a:spcPts val="0"/>
                        </a:spcBef>
                        <a:spcAft>
                          <a:spcPts val="0"/>
                        </a:spcAft>
                        <a:buClrTx/>
                        <a:buSzTx/>
                        <a:buFontTx/>
                        <a:buNone/>
                        <a:tabLst/>
                        <a:defRPr/>
                      </a:pPr>
                      <a:r>
                        <a:rPr lang="ru-RU" sz="1800" kern="1200" dirty="0" err="1" smtClean="0">
                          <a:solidFill>
                            <a:schemeClr val="tx1"/>
                          </a:solidFill>
                          <a:effectLst/>
                          <a:latin typeface="Times New Roman" pitchFamily="18" charset="0"/>
                          <a:ea typeface="+mn-ea"/>
                          <a:cs typeface="Times New Roman" pitchFamily="18" charset="0"/>
                        </a:rPr>
                        <a:t>Cуммарные</a:t>
                      </a:r>
                      <a:r>
                        <a:rPr lang="ru-RU" sz="1800" kern="1200" dirty="0" smtClean="0">
                          <a:solidFill>
                            <a:schemeClr val="tx1"/>
                          </a:solidFill>
                          <a:effectLst/>
                          <a:latin typeface="Times New Roman" pitchFamily="18" charset="0"/>
                          <a:ea typeface="+mn-ea"/>
                          <a:cs typeface="Times New Roman" pitchFamily="18" charset="0"/>
                        </a:rPr>
                        <a:t> данные в перечисленных строках по всем физлицам должны соответствовать сводным данным в </a:t>
                      </a:r>
                      <a:r>
                        <a:rPr lang="ru-RU" sz="1800" u="none" strike="noStrike" kern="1200" dirty="0" smtClean="0">
                          <a:solidFill>
                            <a:schemeClr val="tx1"/>
                          </a:solidFill>
                          <a:effectLst/>
                          <a:latin typeface="Times New Roman" pitchFamily="18" charset="0"/>
                          <a:ea typeface="+mn-ea"/>
                          <a:cs typeface="Times New Roman" pitchFamily="18" charset="0"/>
                          <a:hlinkClick r:id="rId2"/>
                        </a:rPr>
                        <a:t>подразделах 1.1</a:t>
                      </a:r>
                      <a:r>
                        <a:rPr lang="ru-RU" sz="1800" kern="1200" dirty="0" smtClean="0">
                          <a:solidFill>
                            <a:schemeClr val="tx1"/>
                          </a:solidFill>
                          <a:effectLst/>
                          <a:latin typeface="Times New Roman" pitchFamily="18" charset="0"/>
                          <a:ea typeface="+mn-ea"/>
                          <a:cs typeface="Times New Roman" pitchFamily="18" charset="0"/>
                        </a:rPr>
                        <a:t> и </a:t>
                      </a:r>
                      <a:r>
                        <a:rPr lang="ru-RU" sz="1800" u="none" strike="noStrike" kern="1200" dirty="0" smtClean="0">
                          <a:solidFill>
                            <a:schemeClr val="tx1"/>
                          </a:solidFill>
                          <a:effectLst/>
                          <a:latin typeface="Times New Roman" pitchFamily="18" charset="0"/>
                          <a:ea typeface="+mn-ea"/>
                          <a:cs typeface="Times New Roman" pitchFamily="18" charset="0"/>
                          <a:hlinkClick r:id="rId3"/>
                        </a:rPr>
                        <a:t>1.3</a:t>
                      </a:r>
                      <a:r>
                        <a:rPr lang="ru-RU" sz="1800" kern="1200" dirty="0" smtClean="0">
                          <a:solidFill>
                            <a:schemeClr val="tx1"/>
                          </a:solidFill>
                          <a:effectLst/>
                          <a:latin typeface="Times New Roman" pitchFamily="18" charset="0"/>
                          <a:ea typeface="+mn-ea"/>
                          <a:cs typeface="Times New Roman" pitchFamily="18" charset="0"/>
                        </a:rPr>
                        <a:t>.</a:t>
                      </a:r>
                      <a:endParaRPr lang="ru-RU" sz="1800" kern="1200" baseline="0" dirty="0">
                        <a:solidFill>
                          <a:schemeClr val="tx1"/>
                        </a:solidFill>
                        <a:effectLst/>
                        <a:latin typeface="Times New Roman" pitchFamily="18" charset="0"/>
                        <a:ea typeface="+mn-ea"/>
                        <a:cs typeface="+mn-cs"/>
                      </a:endParaRPr>
                    </a:p>
                  </a:txBody>
                  <a:tcPr marL="78191" marR="78191" marT="41468" marB="414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1175171">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2. </a:t>
                      </a:r>
                      <a:r>
                        <a:rPr kumimoji="0" lang="ru-RU" sz="1800" b="0" i="0" u="none" strike="noStrike" cap="none" normalizeH="0" baseline="0" dirty="0" smtClean="0">
                          <a:ln>
                            <a:noFill/>
                          </a:ln>
                          <a:solidFill>
                            <a:srgbClr val="000000"/>
                          </a:solidFill>
                          <a:effectLst/>
                          <a:latin typeface="Times New Roman" pitchFamily="18" charset="0"/>
                          <a:ea typeface="Calibri" pitchFamily="34" charset="0"/>
                          <a:cs typeface="Calibri" pitchFamily="34" charset="0"/>
                        </a:rPr>
                        <a:t>Требование по достоверности персональных данных,           идентифицирующих застрахованных физических лиц:</a:t>
                      </a:r>
                    </a:p>
                    <a:p>
                      <a:pPr marL="0" marR="0" lvl="0" indent="0" algn="l" defTabSz="4572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rgbClr val="000000"/>
                          </a:solidFill>
                          <a:effectLst/>
                          <a:latin typeface="Times New Roman" pitchFamily="18" charset="0"/>
                        </a:rPr>
                        <a:t>          </a:t>
                      </a:r>
                      <a:r>
                        <a:rPr kumimoji="0" lang="ru-RU" sz="2500" b="0" i="0" u="none" strike="noStrike" cap="none" normalizeH="0" baseline="0" dirty="0" smtClean="0">
                          <a:ln>
                            <a:noFill/>
                          </a:ln>
                          <a:solidFill>
                            <a:srgbClr val="000000"/>
                          </a:solidFill>
                          <a:effectLst/>
                          <a:latin typeface="Times New Roman" pitchFamily="18" charset="0"/>
                        </a:rPr>
                        <a:t>ФИО – СНИЛС – ИНН </a:t>
                      </a:r>
                      <a:r>
                        <a:rPr kumimoji="0" lang="ru-RU" sz="1800" b="0" i="0" u="none" strike="noStrike" cap="none" normalizeH="0" baseline="0" dirty="0" smtClean="0">
                          <a:ln>
                            <a:noFill/>
                          </a:ln>
                          <a:solidFill>
                            <a:srgbClr val="000000"/>
                          </a:solidFill>
                          <a:effectLst/>
                          <a:latin typeface="Times New Roman" pitchFamily="18" charset="0"/>
                        </a:rPr>
                        <a:t>те же.</a:t>
                      </a:r>
                    </a:p>
                  </a:txBody>
                  <a:tcPr marL="78191" marR="78191" marT="41468" marB="4146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bl>
          </a:graphicData>
        </a:graphic>
      </p:graphicFrame>
      <p:sp>
        <p:nvSpPr>
          <p:cNvPr id="10252" name="Заголовок 2"/>
          <p:cNvSpPr>
            <a:spLocks noGrp="1"/>
          </p:cNvSpPr>
          <p:nvPr>
            <p:ph type="title"/>
          </p:nvPr>
        </p:nvSpPr>
        <p:spPr>
          <a:xfrm>
            <a:off x="539552" y="188640"/>
            <a:ext cx="8251031" cy="1224136"/>
          </a:xfrm>
        </p:spPr>
        <p:txBody>
          <a:bodyPr lIns="80147" tIns="40074" rIns="80147" bIns="40074">
            <a:normAutofit fontScale="90000"/>
          </a:bodyPr>
          <a:lstStyle/>
          <a:p>
            <a:pPr algn="ctr"/>
            <a:r>
              <a:rPr lang="ru-RU" sz="2000" dirty="0" smtClean="0">
                <a:solidFill>
                  <a:schemeClr val="tx2">
                    <a:lumMod val="75000"/>
                  </a:schemeClr>
                </a:solidFill>
                <a:latin typeface="Times New Roman" pitchFamily="18" charset="0"/>
                <a:cs typeface="Times New Roman" panose="02020603050405020304" pitchFamily="18" charset="0"/>
              </a:rPr>
              <a:t>В 2018 году (изменения внесены в ст.431 НК РФ </a:t>
            </a:r>
            <a:br>
              <a:rPr lang="ru-RU" sz="2000" dirty="0" smtClean="0">
                <a:solidFill>
                  <a:schemeClr val="tx2">
                    <a:lumMod val="75000"/>
                  </a:schemeClr>
                </a:solidFill>
                <a:latin typeface="Times New Roman" pitchFamily="18" charset="0"/>
                <a:cs typeface="Times New Roman" panose="02020603050405020304" pitchFamily="18" charset="0"/>
              </a:rPr>
            </a:br>
            <a:r>
              <a:rPr lang="ru-RU" sz="2000" dirty="0" smtClean="0">
                <a:solidFill>
                  <a:schemeClr val="tx2">
                    <a:lumMod val="75000"/>
                  </a:schemeClr>
                </a:solidFill>
                <a:latin typeface="Times New Roman" pitchFamily="18" charset="0"/>
                <a:cs typeface="Times New Roman" panose="02020603050405020304" pitchFamily="18" charset="0"/>
              </a:rPr>
              <a:t>Федеральным законом </a:t>
            </a:r>
            <a:r>
              <a:rPr lang="ru-RU" sz="2000" dirty="0">
                <a:solidFill>
                  <a:schemeClr val="tx2">
                    <a:lumMod val="75000"/>
                  </a:schemeClr>
                </a:solidFill>
                <a:latin typeface="Times New Roman" pitchFamily="18" charset="0"/>
                <a:cs typeface="Times New Roman" pitchFamily="18" charset="0"/>
              </a:rPr>
              <a:t>от 27.11.2017 N </a:t>
            </a:r>
            <a:r>
              <a:rPr lang="ru-RU" sz="2000" dirty="0" smtClean="0">
                <a:solidFill>
                  <a:schemeClr val="tx2">
                    <a:lumMod val="75000"/>
                  </a:schemeClr>
                </a:solidFill>
                <a:latin typeface="Times New Roman" pitchFamily="18" charset="0"/>
                <a:cs typeface="Times New Roman" pitchFamily="18" charset="0"/>
              </a:rPr>
              <a:t>335-ФЗ)</a:t>
            </a:r>
            <a:r>
              <a:rPr lang="ru-RU" sz="2000" dirty="0">
                <a:solidFill>
                  <a:schemeClr val="tx2">
                    <a:lumMod val="75000"/>
                  </a:schemeClr>
                </a:solidFill>
                <a:latin typeface="Times New Roman" pitchFamily="18" charset="0"/>
                <a:cs typeface="Times New Roman" pitchFamily="18" charset="0"/>
              </a:rPr>
              <a:t/>
            </a:r>
            <a:br>
              <a:rPr lang="ru-RU" sz="2000" dirty="0">
                <a:solidFill>
                  <a:schemeClr val="tx2">
                    <a:lumMod val="75000"/>
                  </a:schemeClr>
                </a:solidFill>
                <a:latin typeface="Times New Roman" pitchFamily="18" charset="0"/>
                <a:cs typeface="Times New Roman" pitchFamily="18" charset="0"/>
              </a:rPr>
            </a:br>
            <a:r>
              <a:rPr lang="ru-RU" sz="2000" dirty="0" smtClean="0">
                <a:solidFill>
                  <a:schemeClr val="tx2">
                    <a:lumMod val="75000"/>
                  </a:schemeClr>
                </a:solidFill>
                <a:latin typeface="Times New Roman" panose="02020603050405020304" pitchFamily="18" charset="0"/>
                <a:cs typeface="Times New Roman" panose="02020603050405020304" pitchFamily="18" charset="0"/>
              </a:rPr>
              <a:t>Расчет </a:t>
            </a:r>
            <a:r>
              <a:rPr lang="ru-RU" sz="2000" dirty="0">
                <a:solidFill>
                  <a:schemeClr val="tx2">
                    <a:lumMod val="75000"/>
                  </a:schemeClr>
                </a:solidFill>
                <a:latin typeface="Times New Roman" panose="02020603050405020304" pitchFamily="18" charset="0"/>
                <a:cs typeface="Times New Roman" panose="02020603050405020304" pitchFamily="18" charset="0"/>
              </a:rPr>
              <a:t>считается непредставленным </a:t>
            </a:r>
            <a:r>
              <a:rPr lang="ru-RU" sz="2000" dirty="0" smtClean="0">
                <a:solidFill>
                  <a:schemeClr val="tx2">
                    <a:lumMod val="75000"/>
                  </a:schemeClr>
                </a:solidFill>
                <a:latin typeface="Times New Roman" panose="02020603050405020304" pitchFamily="18" charset="0"/>
                <a:cs typeface="Times New Roman" panose="02020603050405020304" pitchFamily="18" charset="0"/>
              </a:rPr>
              <a:t/>
            </a:r>
            <a:br>
              <a:rPr lang="ru-RU" sz="2000" dirty="0" smtClean="0">
                <a:solidFill>
                  <a:schemeClr val="tx2">
                    <a:lumMod val="75000"/>
                  </a:schemeClr>
                </a:solidFill>
                <a:latin typeface="Times New Roman" panose="02020603050405020304" pitchFamily="18" charset="0"/>
                <a:cs typeface="Times New Roman" panose="02020603050405020304" pitchFamily="18" charset="0"/>
              </a:rPr>
            </a:br>
            <a:r>
              <a:rPr lang="ru-RU" sz="2000" dirty="0" smtClean="0">
                <a:solidFill>
                  <a:schemeClr val="tx2">
                    <a:lumMod val="75000"/>
                  </a:schemeClr>
                </a:solidFill>
                <a:latin typeface="Times New Roman" panose="02020603050405020304" pitchFamily="18" charset="0"/>
                <a:cs typeface="Times New Roman" panose="02020603050405020304" pitchFamily="18" charset="0"/>
              </a:rPr>
              <a:t>в случае неверного заполнения Раздела 3 по строкам:</a:t>
            </a:r>
            <a:endParaRPr lang="ru-RU" sz="2000" dirty="0">
              <a:solidFill>
                <a:schemeClr val="tx2">
                  <a:lumMod val="75000"/>
                </a:schemeClr>
              </a:solidFill>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1"/>
          </p:nvPr>
        </p:nvSpPr>
        <p:spPr/>
        <p:txBody>
          <a:bodyPr/>
          <a:lstStyle/>
          <a:p>
            <a:fld id="{E20E89E6-FE54-4E13-859C-1FA908D70D39}" type="slidenum">
              <a:rPr lang="ru-RU" smtClean="0">
                <a:solidFill>
                  <a:prstClr val="white"/>
                </a:solidFill>
              </a:rPr>
              <a:pPr/>
              <a:t>11</a:t>
            </a:fld>
            <a:endParaRPr lang="ru-RU" dirty="0">
              <a:solidFill>
                <a:prstClr val="white"/>
              </a:solidFill>
            </a:endParaRPr>
          </a:p>
        </p:txBody>
      </p:sp>
    </p:spTree>
    <p:extLst>
      <p:ext uri="{BB962C8B-B14F-4D97-AF65-F5344CB8AC3E}">
        <p14:creationId xmlns:p14="http://schemas.microsoft.com/office/powerpoint/2010/main" val="24954095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dirty="0"/>
          </a:p>
        </p:txBody>
      </p:sp>
      <p:sp>
        <p:nvSpPr>
          <p:cNvPr id="3" name="Заголовок 2"/>
          <p:cNvSpPr>
            <a:spLocks noGrp="1"/>
          </p:cNvSpPr>
          <p:nvPr>
            <p:ph type="title"/>
          </p:nvPr>
        </p:nvSpPr>
        <p:spPr/>
        <p:txBody>
          <a:bodyPr>
            <a:normAutofit/>
          </a:bodyPr>
          <a:lstStyle/>
          <a:p>
            <a:pPr algn="ctr"/>
            <a:r>
              <a:rPr lang="ru-RU" sz="3200" dirty="0">
                <a:solidFill>
                  <a:schemeClr val="accent1">
                    <a:lumMod val="75000"/>
                  </a:schemeClr>
                </a:solidFill>
                <a:latin typeface="Times New Roman" pitchFamily="18" charset="0"/>
                <a:cs typeface="Times New Roman" pitchFamily="18" charset="0"/>
              </a:rPr>
              <a:t>ПФР рекомендует</a:t>
            </a:r>
            <a:endParaRPr lang="ru-RU" sz="3200" dirty="0">
              <a:latin typeface="Times New Roman" pitchFamily="18" charset="0"/>
              <a:cs typeface="Times New Roman" pitchFamily="18" charset="0"/>
            </a:endParaRPr>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12</a:t>
            </a:fld>
            <a:endParaRPr lang="ru-RU" dirty="0">
              <a:solidFill>
                <a:prstClr val="white"/>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268760"/>
            <a:ext cx="7344816"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43983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dirty="0"/>
          </a:p>
        </p:txBody>
      </p:sp>
      <p:sp>
        <p:nvSpPr>
          <p:cNvPr id="3" name="Заголовок 2"/>
          <p:cNvSpPr>
            <a:spLocks noGrp="1"/>
          </p:cNvSpPr>
          <p:nvPr>
            <p:ph type="title"/>
          </p:nvPr>
        </p:nvSpPr>
        <p:spPr>
          <a:xfrm>
            <a:off x="822636" y="501129"/>
            <a:ext cx="7337192" cy="767631"/>
          </a:xfrm>
        </p:spPr>
        <p:txBody>
          <a:bodyPr>
            <a:normAutofit/>
          </a:bodyPr>
          <a:lstStyle/>
          <a:p>
            <a:pPr algn="ctr"/>
            <a:r>
              <a:rPr lang="ru-RU" sz="3200" dirty="0" smtClean="0">
                <a:solidFill>
                  <a:schemeClr val="accent1">
                    <a:lumMod val="75000"/>
                  </a:schemeClr>
                </a:solidFill>
                <a:latin typeface="Times New Roman" pitchFamily="18" charset="0"/>
                <a:cs typeface="Times New Roman" pitchFamily="18" charset="0"/>
              </a:rPr>
              <a:t>ПФР рекомендует</a:t>
            </a:r>
            <a:endParaRPr lang="ru-RU" sz="3200" dirty="0">
              <a:solidFill>
                <a:schemeClr val="accent1">
                  <a:lumMod val="75000"/>
                </a:schemeClr>
              </a:solidFill>
              <a:latin typeface="Times New Roman" pitchFamily="18" charset="0"/>
              <a:cs typeface="Times New Roman" pitchFamily="18" charset="0"/>
            </a:endParaRPr>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13</a:t>
            </a:fld>
            <a:endParaRPr lang="ru-RU" dirty="0">
              <a:solidFill>
                <a:prstClr val="white"/>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124744"/>
            <a:ext cx="7344816" cy="53285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82397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pPr algn="ctr"/>
            <a:r>
              <a:rPr lang="ru-RU" sz="2400" dirty="0">
                <a:solidFill>
                  <a:schemeClr val="accent1">
                    <a:lumMod val="75000"/>
                  </a:schemeClr>
                </a:solidFill>
                <a:latin typeface="Times New Roman" pitchFamily="18" charset="0"/>
                <a:cs typeface="Times New Roman" pitchFamily="18" charset="0"/>
              </a:rPr>
              <a:t>Основные ошибки плательщиков, выявленные в ходе проведения камеральных налоговых проверок Расчетов по страховым взносам</a:t>
            </a:r>
            <a:endParaRPr lang="ru-RU" sz="2400"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14</a:t>
            </a:fld>
            <a:endParaRPr lang="ru-RU" dirty="0">
              <a:solidFill>
                <a:prstClr val="white"/>
              </a:solidFill>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341661769"/>
              </p:ext>
            </p:extLst>
          </p:nvPr>
        </p:nvGraphicFramePr>
        <p:xfrm>
          <a:off x="467544" y="1628800"/>
          <a:ext cx="7848872" cy="5170525"/>
        </p:xfrm>
        <a:graphic>
          <a:graphicData uri="http://schemas.openxmlformats.org/drawingml/2006/table">
            <a:tbl>
              <a:tblPr>
                <a:tableStyleId>{5C22544A-7EE6-4342-B048-85BDC9FD1C3A}</a:tableStyleId>
              </a:tblPr>
              <a:tblGrid>
                <a:gridCol w="1512168"/>
                <a:gridCol w="6336704"/>
              </a:tblGrid>
              <a:tr h="426275">
                <a:tc>
                  <a:txBody>
                    <a:bodyPr/>
                    <a:lstStyle/>
                    <a:p>
                      <a:pPr algn="ctr" fontAlgn="t"/>
                      <a:r>
                        <a:rPr lang="ru-RU" sz="1050" u="none" strike="noStrike" dirty="0">
                          <a:solidFill>
                            <a:srgbClr val="0070C0"/>
                          </a:solidFill>
                          <a:effectLst/>
                        </a:rPr>
                        <a:t>Раздел РСВ, приложение, </a:t>
                      </a:r>
                      <a:br>
                        <a:rPr lang="ru-RU" sz="1050" u="none" strike="noStrike" dirty="0">
                          <a:solidFill>
                            <a:srgbClr val="0070C0"/>
                          </a:solidFill>
                          <a:effectLst/>
                        </a:rPr>
                      </a:br>
                      <a:r>
                        <a:rPr lang="ru-RU" sz="1050" u="none" strike="noStrike" dirty="0">
                          <a:solidFill>
                            <a:srgbClr val="0070C0"/>
                          </a:solidFill>
                          <a:effectLst/>
                        </a:rPr>
                        <a:t>подраздел</a:t>
                      </a:r>
                      <a:br>
                        <a:rPr lang="ru-RU" sz="1050" u="none" strike="noStrike" dirty="0">
                          <a:solidFill>
                            <a:srgbClr val="0070C0"/>
                          </a:solidFill>
                          <a:effectLst/>
                        </a:rPr>
                      </a:br>
                      <a:endParaRPr lang="ru-RU" sz="1050" b="1" i="0" u="none" strike="noStrike" dirty="0">
                        <a:solidFill>
                          <a:srgbClr val="0070C0"/>
                        </a:solidFill>
                        <a:effectLst/>
                        <a:latin typeface="Times New Roman"/>
                      </a:endParaRPr>
                    </a:p>
                  </a:txBody>
                  <a:tcPr marL="5839" marR="5839" marT="5839" marB="0"/>
                </a:tc>
                <a:tc>
                  <a:txBody>
                    <a:bodyPr/>
                    <a:lstStyle/>
                    <a:p>
                      <a:pPr algn="ctr" fontAlgn="t"/>
                      <a:r>
                        <a:rPr lang="ru-RU" sz="1050" u="none" strike="noStrike" dirty="0">
                          <a:solidFill>
                            <a:srgbClr val="0070C0"/>
                          </a:solidFill>
                          <a:effectLst/>
                        </a:rPr>
                        <a:t>Основные нарушения</a:t>
                      </a:r>
                      <a:endParaRPr lang="ru-RU" sz="1050" b="1" i="0" u="none" strike="noStrike" dirty="0">
                        <a:solidFill>
                          <a:srgbClr val="0070C0"/>
                        </a:solidFill>
                        <a:effectLst/>
                        <a:latin typeface="Times New Roman"/>
                      </a:endParaRPr>
                    </a:p>
                  </a:txBody>
                  <a:tcPr marL="5839" marR="5839" marT="5839" marB="0"/>
                </a:tc>
              </a:tr>
              <a:tr h="455472">
                <a:tc>
                  <a:txBody>
                    <a:bodyPr/>
                    <a:lstStyle/>
                    <a:p>
                      <a:pPr algn="l" fontAlgn="ctr"/>
                      <a:r>
                        <a:rPr lang="ru-RU" sz="1050" b="1" u="none" strike="noStrike" dirty="0">
                          <a:effectLst/>
                        </a:rPr>
                        <a:t>Титульный лист расчета</a:t>
                      </a:r>
                      <a:endParaRPr lang="ru-RU" sz="1050" b="1" i="0" u="none" strike="noStrike" dirty="0">
                        <a:solidFill>
                          <a:srgbClr val="000000"/>
                        </a:solidFill>
                        <a:effectLst/>
                        <a:latin typeface="Times New Roman"/>
                      </a:endParaRPr>
                    </a:p>
                  </a:txBody>
                  <a:tcPr marL="5839" marR="5839" marT="5839" marB="0" anchor="ctr"/>
                </a:tc>
                <a:tc>
                  <a:txBody>
                    <a:bodyPr/>
                    <a:lstStyle/>
                    <a:p>
                      <a:pPr algn="just" fontAlgn="ctr"/>
                      <a:r>
                        <a:rPr lang="ru-RU" sz="1050" b="1" u="none" strike="noStrike" dirty="0">
                          <a:effectLst/>
                        </a:rPr>
                        <a:t>Неверное отражение КПП плательщика. Нарушение п.3.4 порядка заполнения расчета по страховым взносам, утвержденного приказом ФНС России от 10.10.2016г. №ММВ-7-11/551@</a:t>
                      </a:r>
                      <a:endParaRPr lang="ru-RU" sz="1050" b="1" i="0" u="none" strike="noStrike" dirty="0">
                        <a:solidFill>
                          <a:srgbClr val="000000"/>
                        </a:solidFill>
                        <a:effectLst/>
                        <a:latin typeface="Times New Roman"/>
                      </a:endParaRPr>
                    </a:p>
                  </a:txBody>
                  <a:tcPr marL="5839" marR="5839" marT="5839" marB="0" anchor="ctr"/>
                </a:tc>
              </a:tr>
              <a:tr h="151824">
                <a:tc>
                  <a:txBody>
                    <a:bodyPr/>
                    <a:lstStyle/>
                    <a:p>
                      <a:pPr algn="l" fontAlgn="ctr"/>
                      <a:r>
                        <a:rPr lang="ru-RU" sz="1050" b="1" u="none" strike="noStrike">
                          <a:effectLst/>
                        </a:rPr>
                        <a:t>Раздел 1 приложение 1</a:t>
                      </a:r>
                      <a:endParaRPr lang="ru-RU" sz="1050" b="1" i="0" u="none" strike="noStrike">
                        <a:solidFill>
                          <a:srgbClr val="000000"/>
                        </a:solidFill>
                        <a:effectLst/>
                        <a:latin typeface="Times New Roman"/>
                      </a:endParaRPr>
                    </a:p>
                  </a:txBody>
                  <a:tcPr marL="5839" marR="5839" marT="5839" marB="0" anchor="ctr"/>
                </a:tc>
                <a:tc>
                  <a:txBody>
                    <a:bodyPr/>
                    <a:lstStyle/>
                    <a:p>
                      <a:pPr algn="just" fontAlgn="ctr"/>
                      <a:r>
                        <a:rPr lang="ru-RU" sz="1050" b="1" u="none" strike="noStrike" dirty="0">
                          <a:effectLst/>
                        </a:rPr>
                        <a:t>Неверное указание КОД ТАРИФА плательщика. </a:t>
                      </a:r>
                      <a:endParaRPr lang="ru-RU" sz="1050" b="1" i="0" u="none" strike="noStrike" dirty="0">
                        <a:solidFill>
                          <a:srgbClr val="000000"/>
                        </a:solidFill>
                        <a:effectLst/>
                        <a:latin typeface="Times New Roman"/>
                      </a:endParaRPr>
                    </a:p>
                  </a:txBody>
                  <a:tcPr marL="5839" marR="5839" marT="5839" marB="0" anchor="ctr"/>
                </a:tc>
              </a:tr>
              <a:tr h="759121">
                <a:tc>
                  <a:txBody>
                    <a:bodyPr/>
                    <a:lstStyle/>
                    <a:p>
                      <a:pPr algn="l" fontAlgn="t"/>
                      <a:r>
                        <a:rPr lang="ru-RU" sz="1050" b="1" u="none" strike="noStrike">
                          <a:effectLst/>
                        </a:rPr>
                        <a:t>Раздел 1, Подраздел 1.1., строка 010  (количество застрахованных лиц)</a:t>
                      </a:r>
                      <a:endParaRPr lang="ru-RU" sz="1050" b="1" i="0" u="none" strike="noStrike">
                        <a:solidFill>
                          <a:srgbClr val="000000"/>
                        </a:solidFill>
                        <a:effectLst/>
                        <a:latin typeface="Times New Roman"/>
                      </a:endParaRPr>
                    </a:p>
                  </a:txBody>
                  <a:tcPr marL="5839" marR="5839" marT="5839" marB="0"/>
                </a:tc>
                <a:tc>
                  <a:txBody>
                    <a:bodyPr/>
                    <a:lstStyle/>
                    <a:p>
                      <a:pPr algn="just" fontAlgn="t"/>
                      <a:r>
                        <a:rPr lang="ru-RU" sz="1050" b="1" u="none" strike="noStrike" dirty="0">
                          <a:effectLst/>
                        </a:rPr>
                        <a:t>Неверное указание количества застрахованных лиц. Строка 030 заполняется совокупной суммой по строке 160 Раздела 3. (Количество застрахованных лиц на ОПС, указанных в расчете сумм страховых взносов неравно количеству лиц застрахованных в системе ОПС, указанных в составе персонифицированных сведений) "Раздел 22 Приказа ФНС России от 10.10.2016 № ММВ-7-11/551@"</a:t>
                      </a:r>
                      <a:endParaRPr lang="ru-RU" sz="1050" b="1" i="0" u="none" strike="noStrike" dirty="0">
                        <a:solidFill>
                          <a:srgbClr val="000000"/>
                        </a:solidFill>
                        <a:effectLst/>
                        <a:latin typeface="Times New Roman"/>
                      </a:endParaRPr>
                    </a:p>
                  </a:txBody>
                  <a:tcPr marL="5839" marR="5839" marT="5839" marB="0"/>
                </a:tc>
              </a:tr>
              <a:tr h="759121">
                <a:tc>
                  <a:txBody>
                    <a:bodyPr/>
                    <a:lstStyle/>
                    <a:p>
                      <a:pPr algn="l" fontAlgn="ctr"/>
                      <a:r>
                        <a:rPr lang="ru-RU" sz="1050" b="1" u="none" strike="noStrike" dirty="0">
                          <a:effectLst/>
                        </a:rPr>
                        <a:t>Раздел 1. Подраздел 1.1., 1.2.  Приложения 1.</a:t>
                      </a:r>
                      <a:endParaRPr lang="ru-RU" sz="1050" b="1" i="0" u="none" strike="noStrike" dirty="0">
                        <a:solidFill>
                          <a:srgbClr val="000000"/>
                        </a:solidFill>
                        <a:effectLst/>
                        <a:latin typeface="Times New Roman"/>
                      </a:endParaRPr>
                    </a:p>
                  </a:txBody>
                  <a:tcPr marL="5839" marR="5839" marT="5839" marB="0" anchor="ctr"/>
                </a:tc>
                <a:tc>
                  <a:txBody>
                    <a:bodyPr/>
                    <a:lstStyle/>
                    <a:p>
                      <a:pPr algn="just" fontAlgn="ctr"/>
                      <a:r>
                        <a:rPr lang="ru-RU" sz="1050" b="1" u="none" strike="noStrike" dirty="0">
                          <a:effectLst/>
                        </a:rPr>
                        <a:t>При заполнении плательщиками строк 030,040,050,051,060,061,062 установлены отличия с разделом 3 расчета по застрахованным лицам соответствующих строк, что противоречит п. 7.5,7.6, 7.7, 7.8, 7.9, 7.10, 7.11, 8.4, 8.5, 8.6, 8.7, 22.26, 22.27, 22.29, 22.30 порядка заполнения расчета по страховым взносам, утвержденного приказом ФНС России от 10.10.2016г. №ММВ-7-11/551@</a:t>
                      </a:r>
                      <a:endParaRPr lang="ru-RU" sz="1050" b="1" i="0" u="none" strike="noStrike" dirty="0">
                        <a:solidFill>
                          <a:srgbClr val="000000"/>
                        </a:solidFill>
                        <a:effectLst/>
                        <a:latin typeface="Times New Roman"/>
                      </a:endParaRPr>
                    </a:p>
                  </a:txBody>
                  <a:tcPr marL="5839" marR="5839" marT="5839" marB="0" anchor="ctr"/>
                </a:tc>
              </a:tr>
              <a:tr h="607296">
                <a:tc>
                  <a:txBody>
                    <a:bodyPr/>
                    <a:lstStyle/>
                    <a:p>
                      <a:pPr algn="l" fontAlgn="ctr"/>
                      <a:r>
                        <a:rPr lang="ru-RU" sz="1050" b="1" u="none" strike="noStrike">
                          <a:effectLst/>
                        </a:rPr>
                        <a:t>Раздел 1 сводные данные об обязательствах плательщика страховых взносов </a:t>
                      </a:r>
                      <a:endParaRPr lang="ru-RU" sz="1050" b="1" i="0" u="none" strike="noStrike">
                        <a:solidFill>
                          <a:srgbClr val="000000"/>
                        </a:solidFill>
                        <a:effectLst/>
                        <a:latin typeface="Times New Roman"/>
                      </a:endParaRPr>
                    </a:p>
                  </a:txBody>
                  <a:tcPr marL="5839" marR="5839" marT="5839" marB="0" anchor="ctr"/>
                </a:tc>
                <a:tc>
                  <a:txBody>
                    <a:bodyPr/>
                    <a:lstStyle/>
                    <a:p>
                      <a:pPr algn="just" fontAlgn="ctr"/>
                      <a:r>
                        <a:rPr lang="ru-RU" sz="1050" b="1" u="none" strike="noStrike" dirty="0">
                          <a:effectLst/>
                        </a:rPr>
                        <a:t>Неверное отражение сумм начисленных страховых взносов на ОСС, и сумм превышения произведенных расходов плательщиком. Нарушение п.5.17, 5.18, 5.19, 5.20 порядка заполнения расчета по страховым взносам, утвержденного приказом ФНС России от 10.10.2016г. №ММВ-7-11/551@</a:t>
                      </a:r>
                      <a:endParaRPr lang="ru-RU" sz="1050" b="1" i="0" u="none" strike="noStrike" dirty="0">
                        <a:solidFill>
                          <a:srgbClr val="000000"/>
                        </a:solidFill>
                        <a:effectLst/>
                        <a:latin typeface="Times New Roman"/>
                      </a:endParaRPr>
                    </a:p>
                  </a:txBody>
                  <a:tcPr marL="5839" marR="5839" marT="5839" marB="0" anchor="ctr"/>
                </a:tc>
              </a:tr>
              <a:tr h="455472">
                <a:tc>
                  <a:txBody>
                    <a:bodyPr/>
                    <a:lstStyle/>
                    <a:p>
                      <a:pPr algn="l" fontAlgn="ctr"/>
                      <a:r>
                        <a:rPr lang="ru-RU" sz="1050" b="1" u="none" strike="noStrike">
                          <a:effectLst/>
                        </a:rPr>
                        <a:t>Раздел 1 Приложение 2. </a:t>
                      </a:r>
                      <a:endParaRPr lang="ru-RU" sz="1050" b="1" i="0" u="none" strike="noStrike">
                        <a:solidFill>
                          <a:srgbClr val="000000"/>
                        </a:solidFill>
                        <a:effectLst/>
                        <a:latin typeface="Times New Roman"/>
                      </a:endParaRPr>
                    </a:p>
                  </a:txBody>
                  <a:tcPr marL="5839" marR="5839" marT="5839" marB="0" anchor="ctr"/>
                </a:tc>
                <a:tc>
                  <a:txBody>
                    <a:bodyPr/>
                    <a:lstStyle/>
                    <a:p>
                      <a:pPr algn="just" fontAlgn="ctr"/>
                      <a:r>
                        <a:rPr lang="ru-RU" sz="1050" b="1" u="none" strike="noStrike" dirty="0">
                          <a:effectLst/>
                        </a:rPr>
                        <a:t>Неверно указан признак выплат страхового обеспечения по обязательному социальному страхованию на случай временной нетрудоспособности и в связи с материнством (п.11.1 Порядка) . В настоящее время только зачетная система. Признак = 2</a:t>
                      </a:r>
                      <a:endParaRPr lang="ru-RU" sz="1050" b="1" i="0" u="none" strike="noStrike" dirty="0">
                        <a:solidFill>
                          <a:srgbClr val="000000"/>
                        </a:solidFill>
                        <a:effectLst/>
                        <a:latin typeface="Times New Roman"/>
                      </a:endParaRPr>
                    </a:p>
                  </a:txBody>
                  <a:tcPr marL="5839" marR="5839" marT="5839" marB="0" anchor="ctr"/>
                </a:tc>
              </a:tr>
              <a:tr h="607296">
                <a:tc>
                  <a:txBody>
                    <a:bodyPr/>
                    <a:lstStyle/>
                    <a:p>
                      <a:pPr algn="l" fontAlgn="ctr"/>
                      <a:r>
                        <a:rPr lang="ru-RU" sz="1050" b="1" u="none" strike="noStrike">
                          <a:effectLst/>
                        </a:rPr>
                        <a:t>Раздел 1 Приложение 2. </a:t>
                      </a:r>
                      <a:endParaRPr lang="ru-RU" sz="1050" b="1" i="0" u="none" strike="noStrike">
                        <a:solidFill>
                          <a:srgbClr val="000000"/>
                        </a:solidFill>
                        <a:effectLst/>
                        <a:latin typeface="Times New Roman"/>
                      </a:endParaRPr>
                    </a:p>
                  </a:txBody>
                  <a:tcPr marL="5839" marR="5839" marT="5839" marB="0" anchor="ctr"/>
                </a:tc>
                <a:tc>
                  <a:txBody>
                    <a:bodyPr/>
                    <a:lstStyle/>
                    <a:p>
                      <a:pPr algn="just" fontAlgn="ctr"/>
                      <a:r>
                        <a:rPr lang="ru-RU" sz="1050" b="1" u="none" strike="noStrike" dirty="0">
                          <a:effectLst/>
                        </a:rPr>
                        <a:t>Плательщики неверно рассчитывают суммы страховых взносов, подлежащих к уплате (к возврату), кроме того неверно указывают признак (к уплате – 1, возврат – 2). Нарушение п. 11.15. порядка заполнения расчета по страховым взносам, утвержденного приказом ФНС России от 10.10.2016г. №ММВ-7-11/551@.</a:t>
                      </a:r>
                      <a:endParaRPr lang="ru-RU" sz="1050" b="1" i="0" u="none" strike="noStrike" dirty="0">
                        <a:solidFill>
                          <a:srgbClr val="000000"/>
                        </a:solidFill>
                        <a:effectLst/>
                        <a:latin typeface="Times New Roman"/>
                      </a:endParaRPr>
                    </a:p>
                  </a:txBody>
                  <a:tcPr marL="5839" marR="5839" marT="5839" marB="0" anchor="ctr"/>
                </a:tc>
              </a:tr>
              <a:tr h="607296">
                <a:tc>
                  <a:txBody>
                    <a:bodyPr/>
                    <a:lstStyle/>
                    <a:p>
                      <a:pPr algn="l" fontAlgn="t"/>
                      <a:r>
                        <a:rPr lang="ru-RU" sz="1050" b="1" u="none" strike="noStrike">
                          <a:effectLst/>
                        </a:rPr>
                        <a:t>Раздел 1, Приложение 2, строка 080 "Возмещено ФСС расходов на выплату страхового обеспечения"</a:t>
                      </a:r>
                      <a:endParaRPr lang="ru-RU" sz="1050" b="1" i="0" u="none" strike="noStrike">
                        <a:solidFill>
                          <a:srgbClr val="000000"/>
                        </a:solidFill>
                        <a:effectLst/>
                        <a:latin typeface="Times New Roman"/>
                      </a:endParaRPr>
                    </a:p>
                  </a:txBody>
                  <a:tcPr marL="5839" marR="5839" marT="5839" marB="0"/>
                </a:tc>
                <a:tc>
                  <a:txBody>
                    <a:bodyPr/>
                    <a:lstStyle/>
                    <a:p>
                      <a:pPr algn="just" fontAlgn="t"/>
                      <a:r>
                        <a:rPr lang="ru-RU" sz="1050" b="1" u="none" strike="noStrike" dirty="0" err="1">
                          <a:effectLst/>
                        </a:rPr>
                        <a:t>Незаполнение</a:t>
                      </a:r>
                      <a:r>
                        <a:rPr lang="ru-RU" sz="1050" b="1" u="none" strike="noStrike" dirty="0">
                          <a:effectLst/>
                        </a:rPr>
                        <a:t> показателя строки 080 приводит к искажению строки 090 за месяц, в котором территориальным органами ФСС России осуществлено указанное возмещение т.к. строка </a:t>
                      </a:r>
                      <a:r>
                        <a:rPr lang="ru-RU" sz="1050" b="1" u="sng" strike="noStrike" dirty="0">
                          <a:effectLst/>
                        </a:rPr>
                        <a:t>090=060-070+080</a:t>
                      </a:r>
                      <a:r>
                        <a:rPr lang="ru-RU" sz="1050" b="1" u="none" strike="noStrike" dirty="0">
                          <a:effectLst/>
                        </a:rPr>
                        <a:t>, что влечет за собой неверное начисление страховых взносов на ОСС в КРСБ. (Письмо Минфина № БС-4-11/12778 @ от 03.07.2017 г</a:t>
                      </a:r>
                      <a:r>
                        <a:rPr lang="ru-RU" sz="1050" b="1" u="none" strike="noStrike" dirty="0" smtClean="0">
                          <a:effectLst/>
                        </a:rPr>
                        <a:t>.),</a:t>
                      </a:r>
                      <a:r>
                        <a:rPr lang="ru-RU" sz="1050" b="1" u="none" strike="noStrike" baseline="0" dirty="0" smtClean="0">
                          <a:effectLst/>
                        </a:rPr>
                        <a:t> </a:t>
                      </a:r>
                      <a:r>
                        <a:rPr lang="ru-RU" sz="1050" b="1" u="none" strike="noStrike" dirty="0" smtClean="0">
                          <a:effectLst/>
                        </a:rPr>
                        <a:t> и строка</a:t>
                      </a:r>
                      <a:r>
                        <a:rPr lang="ru-RU" sz="1050" b="1" u="none" strike="noStrike" baseline="0" dirty="0" smtClean="0">
                          <a:effectLst/>
                        </a:rPr>
                        <a:t> </a:t>
                      </a:r>
                      <a:r>
                        <a:rPr lang="ru-RU" sz="1050" b="1" u="none" strike="noStrike" dirty="0" smtClean="0">
                          <a:effectLst/>
                        </a:rPr>
                        <a:t>050=020-030-040</a:t>
                      </a:r>
                      <a:endParaRPr lang="ru-RU" sz="1050" b="1" i="0" u="none" strike="noStrike" dirty="0">
                        <a:solidFill>
                          <a:srgbClr val="000000"/>
                        </a:solidFill>
                        <a:effectLst/>
                        <a:latin typeface="Times New Roman"/>
                      </a:endParaRPr>
                    </a:p>
                  </a:txBody>
                  <a:tcPr marL="5839" marR="5839" marT="5839" marB="0"/>
                </a:tc>
              </a:tr>
            </a:tbl>
          </a:graphicData>
        </a:graphic>
      </p:graphicFrame>
    </p:spTree>
    <p:extLst>
      <p:ext uri="{BB962C8B-B14F-4D97-AF65-F5344CB8AC3E}">
        <p14:creationId xmlns:p14="http://schemas.microsoft.com/office/powerpoint/2010/main" val="3889809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Объект 8"/>
          <p:cNvGraphicFramePr>
            <a:graphicFrameLocks noGrp="1"/>
          </p:cNvGraphicFramePr>
          <p:nvPr>
            <p:ph idx="1"/>
            <p:extLst>
              <p:ext uri="{D42A27DB-BD31-4B8C-83A1-F6EECF244321}">
                <p14:modId xmlns:p14="http://schemas.microsoft.com/office/powerpoint/2010/main" val="913463622"/>
              </p:ext>
            </p:extLst>
          </p:nvPr>
        </p:nvGraphicFramePr>
        <p:xfrm>
          <a:off x="395536" y="1700807"/>
          <a:ext cx="7908618" cy="5031547"/>
        </p:xfrm>
        <a:graphic>
          <a:graphicData uri="http://schemas.openxmlformats.org/drawingml/2006/table">
            <a:tbl>
              <a:tblPr>
                <a:tableStyleId>{5C22544A-7EE6-4342-B048-85BDC9FD1C3A}</a:tableStyleId>
              </a:tblPr>
              <a:tblGrid>
                <a:gridCol w="1512168"/>
                <a:gridCol w="6396450"/>
              </a:tblGrid>
              <a:tr h="576065">
                <a:tc>
                  <a:txBody>
                    <a:bodyPr/>
                    <a:lstStyle/>
                    <a:p>
                      <a:pPr algn="l" fontAlgn="ctr"/>
                      <a:r>
                        <a:rPr lang="ru-RU" sz="1050" b="1" u="none" strike="noStrike" dirty="0">
                          <a:effectLst/>
                        </a:rPr>
                        <a:t>Раздел 1, приложение 2, строки 090</a:t>
                      </a:r>
                      <a:endParaRPr lang="ru-RU" sz="1050" b="1" i="0" u="none" strike="noStrike" dirty="0">
                        <a:solidFill>
                          <a:srgbClr val="000000"/>
                        </a:solidFill>
                        <a:effectLst/>
                        <a:latin typeface="Times New Roman"/>
                      </a:endParaRPr>
                    </a:p>
                  </a:txBody>
                  <a:tcPr marL="5159" marR="5159" marT="5159" marB="0" anchor="ctr"/>
                </a:tc>
                <a:tc>
                  <a:txBody>
                    <a:bodyPr/>
                    <a:lstStyle/>
                    <a:p>
                      <a:pPr algn="ctr" fontAlgn="ctr"/>
                      <a:r>
                        <a:rPr lang="ru-RU" sz="1050" b="1" u="none" strike="noStrike" dirty="0">
                          <a:effectLst/>
                        </a:rPr>
                        <a:t>Не заполнение строк.  (ПРИКАЗ от 10 октября 2016 г. N ММВ-7-11/551@, XI. Порядок заполнения приложения N 2 Расчет суммы страховых взносов на обязательное социальное страхование на случай временной нетрудоспособности и в связи с материнством к разделу 1 расчета, п.11.15)</a:t>
                      </a:r>
                      <a:br>
                        <a:rPr lang="ru-RU" sz="1050" b="1" u="none" strike="noStrike" dirty="0">
                          <a:effectLst/>
                        </a:rPr>
                      </a:br>
                      <a:r>
                        <a:rPr lang="ru-RU" sz="1050" b="1" u="none" strike="noStrike" dirty="0">
                          <a:effectLst/>
                        </a:rPr>
                        <a:t/>
                      </a:r>
                      <a:br>
                        <a:rPr lang="ru-RU" sz="1050" b="1" u="none" strike="noStrike" dirty="0">
                          <a:effectLst/>
                        </a:rPr>
                      </a:br>
                      <a:endParaRPr lang="ru-RU" sz="1050" b="1" i="0" u="none" strike="noStrike" dirty="0">
                        <a:solidFill>
                          <a:srgbClr val="000000"/>
                        </a:solidFill>
                        <a:effectLst/>
                        <a:latin typeface="Times New Roman"/>
                      </a:endParaRPr>
                    </a:p>
                  </a:txBody>
                  <a:tcPr marL="5159" marR="5159" marT="5159" marB="0" anchor="ctr"/>
                </a:tc>
              </a:tr>
              <a:tr h="680720">
                <a:tc>
                  <a:txBody>
                    <a:bodyPr/>
                    <a:lstStyle/>
                    <a:p>
                      <a:pPr algn="l" fontAlgn="t"/>
                      <a:r>
                        <a:rPr lang="ru-RU" sz="1050" b="1" u="none" strike="noStrike" dirty="0">
                          <a:effectLst/>
                        </a:rPr>
                        <a:t>Раздел 1, Приложение 5,6,7,8</a:t>
                      </a:r>
                      <a:endParaRPr lang="ru-RU" sz="1050" b="1" i="0" u="none" strike="noStrike" dirty="0">
                        <a:solidFill>
                          <a:srgbClr val="000000"/>
                        </a:solidFill>
                        <a:effectLst/>
                        <a:latin typeface="Times New Roman"/>
                      </a:endParaRPr>
                    </a:p>
                  </a:txBody>
                  <a:tcPr marL="5159" marR="5159" marT="5159" marB="0"/>
                </a:tc>
                <a:tc>
                  <a:txBody>
                    <a:bodyPr/>
                    <a:lstStyle/>
                    <a:p>
                      <a:pPr algn="just" fontAlgn="t"/>
                      <a:r>
                        <a:rPr lang="ru-RU" sz="1050" b="1" u="none" strike="noStrike" dirty="0">
                          <a:effectLst/>
                        </a:rPr>
                        <a:t>При применении пониженных тарифов отсутствует заполнение приложений для </a:t>
                      </a:r>
                      <a:r>
                        <a:rPr lang="ru-RU" sz="1050" b="1" u="none" strike="noStrike" dirty="0" err="1">
                          <a:effectLst/>
                        </a:rPr>
                        <a:t>подверждения</a:t>
                      </a:r>
                      <a:r>
                        <a:rPr lang="ru-RU" sz="1050" b="1" u="none" strike="noStrike" dirty="0">
                          <a:effectLst/>
                        </a:rPr>
                        <a:t> условий их применения " Разделы 14,15,16,17 Приказа ФНС России от 10.10.2016  ММВ-7-11/551"</a:t>
                      </a:r>
                      <a:br>
                        <a:rPr lang="ru-RU" sz="1050" b="1" u="none" strike="noStrike" dirty="0">
                          <a:effectLst/>
                        </a:rPr>
                      </a:br>
                      <a:r>
                        <a:rPr lang="ru-RU" sz="1050" b="1" u="none" strike="noStrike" dirty="0">
                          <a:effectLst/>
                        </a:rPr>
                        <a:t/>
                      </a:r>
                      <a:br>
                        <a:rPr lang="ru-RU" sz="1050" b="1" u="none" strike="noStrike" dirty="0">
                          <a:effectLst/>
                        </a:rPr>
                      </a:br>
                      <a:endParaRPr lang="ru-RU" sz="1050" b="1" i="0" u="none" strike="noStrike" dirty="0">
                        <a:solidFill>
                          <a:srgbClr val="000000"/>
                        </a:solidFill>
                        <a:effectLst/>
                        <a:latin typeface="Times New Roman"/>
                      </a:endParaRPr>
                    </a:p>
                  </a:txBody>
                  <a:tcPr marL="5159" marR="5159" marT="5159" marB="0"/>
                </a:tc>
              </a:tr>
              <a:tr h="272287">
                <a:tc>
                  <a:txBody>
                    <a:bodyPr/>
                    <a:lstStyle/>
                    <a:p>
                      <a:pPr algn="l" fontAlgn="ctr"/>
                      <a:r>
                        <a:rPr lang="ru-RU" sz="1050" b="1" u="none" strike="noStrike" dirty="0">
                          <a:effectLst/>
                        </a:rPr>
                        <a:t>Раздел 3</a:t>
                      </a:r>
                      <a:endParaRPr lang="ru-RU" sz="1050" b="1" i="0" u="none" strike="noStrike" dirty="0">
                        <a:solidFill>
                          <a:srgbClr val="000000"/>
                        </a:solidFill>
                        <a:effectLst/>
                        <a:latin typeface="Times New Roman"/>
                      </a:endParaRPr>
                    </a:p>
                  </a:txBody>
                  <a:tcPr marL="5159" marR="5159" marT="5159" marB="0" anchor="ctr"/>
                </a:tc>
                <a:tc>
                  <a:txBody>
                    <a:bodyPr/>
                    <a:lstStyle/>
                    <a:p>
                      <a:pPr algn="just" fontAlgn="ctr"/>
                      <a:r>
                        <a:rPr lang="ru-RU" sz="1050" b="1" u="none" strike="noStrike" dirty="0">
                          <a:effectLst/>
                        </a:rPr>
                        <a:t>Отсутствует Раздел 3 при декларировании количества застрахованных лиц в Приложении 1 (п.22.1 Порядка)</a:t>
                      </a:r>
                      <a:endParaRPr lang="ru-RU" sz="1050" b="1" i="0" u="none" strike="noStrike" dirty="0">
                        <a:solidFill>
                          <a:srgbClr val="000000"/>
                        </a:solidFill>
                        <a:effectLst/>
                        <a:latin typeface="Times New Roman"/>
                      </a:endParaRPr>
                    </a:p>
                  </a:txBody>
                  <a:tcPr marL="5159" marR="5159" marT="5159" marB="0" anchor="ctr"/>
                </a:tc>
              </a:tr>
              <a:tr h="272287">
                <a:tc>
                  <a:txBody>
                    <a:bodyPr/>
                    <a:lstStyle/>
                    <a:p>
                      <a:pPr algn="l" fontAlgn="ctr"/>
                      <a:r>
                        <a:rPr lang="ru-RU" sz="1050" b="1" u="none" strike="noStrike">
                          <a:effectLst/>
                        </a:rPr>
                        <a:t>Раздел 3, подраздел 3.1</a:t>
                      </a:r>
                      <a:endParaRPr lang="ru-RU" sz="1050" b="1" i="0" u="none" strike="noStrike">
                        <a:solidFill>
                          <a:srgbClr val="000000"/>
                        </a:solidFill>
                        <a:effectLst/>
                        <a:latin typeface="Times New Roman"/>
                      </a:endParaRPr>
                    </a:p>
                  </a:txBody>
                  <a:tcPr marL="5159" marR="5159" marT="5159" marB="0" anchor="ctr"/>
                </a:tc>
                <a:tc>
                  <a:txBody>
                    <a:bodyPr/>
                    <a:lstStyle/>
                    <a:p>
                      <a:pPr algn="just" fontAlgn="ctr"/>
                      <a:r>
                        <a:rPr lang="ru-RU" sz="1050" b="1" u="none" strike="noStrike" dirty="0">
                          <a:effectLst/>
                        </a:rPr>
                        <a:t>Отражение недостоверных персональных данных Несоответствие СНИЛС, ФИО, ИНН, дата рождения застрахованных лиц.(п.22.9-22.13 Порядка)</a:t>
                      </a:r>
                      <a:endParaRPr lang="ru-RU" sz="1050" b="1" i="0" u="none" strike="noStrike" dirty="0">
                        <a:solidFill>
                          <a:srgbClr val="000000"/>
                        </a:solidFill>
                        <a:effectLst/>
                        <a:latin typeface="Times New Roman"/>
                      </a:endParaRPr>
                    </a:p>
                  </a:txBody>
                  <a:tcPr marL="5159" marR="5159" marT="5159" marB="0" anchor="ctr"/>
                </a:tc>
              </a:tr>
              <a:tr h="408432">
                <a:tc>
                  <a:txBody>
                    <a:bodyPr/>
                    <a:lstStyle/>
                    <a:p>
                      <a:pPr algn="l" fontAlgn="ctr"/>
                      <a:r>
                        <a:rPr lang="ru-RU" sz="1050" b="1" u="none" strike="noStrike">
                          <a:effectLst/>
                        </a:rPr>
                        <a:t>Раздел 3, подраздел 3.1</a:t>
                      </a:r>
                      <a:endParaRPr lang="ru-RU" sz="1050" b="1" i="0" u="none" strike="noStrike">
                        <a:solidFill>
                          <a:srgbClr val="000000"/>
                        </a:solidFill>
                        <a:effectLst/>
                        <a:latin typeface="Times New Roman"/>
                      </a:endParaRPr>
                    </a:p>
                  </a:txBody>
                  <a:tcPr marL="5159" marR="5159" marT="5159" marB="0" anchor="ctr"/>
                </a:tc>
                <a:tc>
                  <a:txBody>
                    <a:bodyPr/>
                    <a:lstStyle/>
                    <a:p>
                      <a:pPr algn="just" fontAlgn="ctr"/>
                      <a:r>
                        <a:rPr lang="ru-RU" sz="1050" b="1" u="none" strike="noStrike" dirty="0">
                          <a:effectLst/>
                        </a:rPr>
                        <a:t>Плательщики, применяющие пониженные тарифы, в строках 170-180 указывают признак - не является застрахованным лицом, в отношении лиц, фактически являющихся застрахованными</a:t>
                      </a:r>
                      <a:endParaRPr lang="ru-RU" sz="1050" b="1" i="0" u="none" strike="noStrike" dirty="0">
                        <a:solidFill>
                          <a:srgbClr val="000000"/>
                        </a:solidFill>
                        <a:effectLst/>
                        <a:latin typeface="Times New Roman"/>
                      </a:endParaRPr>
                    </a:p>
                  </a:txBody>
                  <a:tcPr marL="5159" marR="5159" marT="5159" marB="0" anchor="ctr"/>
                </a:tc>
              </a:tr>
              <a:tr h="953008">
                <a:tc>
                  <a:txBody>
                    <a:bodyPr/>
                    <a:lstStyle/>
                    <a:p>
                      <a:pPr algn="l" fontAlgn="b"/>
                      <a:r>
                        <a:rPr lang="ru-RU" sz="1050" b="1" u="none" strike="noStrike">
                          <a:effectLst/>
                        </a:rPr>
                        <a:t>Раздел 3, Подраздел 3.2.1, строка 240</a:t>
                      </a:r>
                      <a:endParaRPr lang="ru-RU" sz="1050" b="1" i="0" u="none" strike="noStrike">
                        <a:solidFill>
                          <a:srgbClr val="000000"/>
                        </a:solidFill>
                        <a:effectLst/>
                        <a:latin typeface="Times New Roman"/>
                      </a:endParaRPr>
                    </a:p>
                  </a:txBody>
                  <a:tcPr marL="5159" marR="5159" marT="5159" marB="0" anchor="b"/>
                </a:tc>
                <a:tc>
                  <a:txBody>
                    <a:bodyPr/>
                    <a:lstStyle/>
                    <a:p>
                      <a:pPr algn="l" fontAlgn="b"/>
                      <a:r>
                        <a:rPr lang="ru-RU" sz="1050" b="1" u="none" strike="noStrike" dirty="0">
                          <a:effectLst/>
                        </a:rPr>
                        <a:t>Для выявления базы для начисления СВ плательщики используют выплаты работнику отдельно каждого месяца. В случае, если накопленная сумма базы достигает предельную величину 876000 руб., при применении тарифа 22% окончательная сумма исчисленных страховых взносов на ОПС равна 192720 руб. </a:t>
                      </a:r>
                      <a:br>
                        <a:rPr lang="ru-RU" sz="1050" b="1" u="none" strike="noStrike" dirty="0">
                          <a:effectLst/>
                        </a:rPr>
                      </a:br>
                      <a:r>
                        <a:rPr lang="ru-RU" sz="1050" b="1" u="none" strike="noStrike" dirty="0">
                          <a:effectLst/>
                        </a:rPr>
                        <a:t>В соответствии с п.1 ст.431 НК РФ базу для начисления СВ необходимо накапливать с начала расчетного периода до окончания соответствующего календарного месяца и  применять к накопленной сумме базы тариф.</a:t>
                      </a:r>
                      <a:endParaRPr lang="ru-RU" sz="1050" b="1" i="0" u="none" strike="noStrike" dirty="0">
                        <a:solidFill>
                          <a:srgbClr val="000000"/>
                        </a:solidFill>
                        <a:effectLst/>
                        <a:latin typeface="Times New Roman"/>
                      </a:endParaRPr>
                    </a:p>
                  </a:txBody>
                  <a:tcPr marL="5159" marR="5159" marT="5159" marB="0" anchor="b"/>
                </a:tc>
              </a:tr>
              <a:tr h="408432">
                <a:tc>
                  <a:txBody>
                    <a:bodyPr/>
                    <a:lstStyle/>
                    <a:p>
                      <a:pPr algn="l" fontAlgn="t"/>
                      <a:r>
                        <a:rPr lang="ru-RU" sz="1050" b="1" u="none" strike="noStrike">
                          <a:effectLst/>
                        </a:rPr>
                        <a:t>Раздел 3, Подраздел 3.2.1,строки 210,220,240</a:t>
                      </a:r>
                      <a:endParaRPr lang="ru-RU" sz="1050" b="1" i="0" u="none" strike="noStrike">
                        <a:solidFill>
                          <a:srgbClr val="000000"/>
                        </a:solidFill>
                        <a:effectLst/>
                        <a:latin typeface="Times New Roman"/>
                      </a:endParaRPr>
                    </a:p>
                  </a:txBody>
                  <a:tcPr marL="5159" marR="5159" marT="5159" marB="0"/>
                </a:tc>
                <a:tc>
                  <a:txBody>
                    <a:bodyPr/>
                    <a:lstStyle/>
                    <a:p>
                      <a:pPr algn="just" fontAlgn="t"/>
                      <a:r>
                        <a:rPr lang="ru-RU" sz="1050" b="1" u="none" strike="noStrike" dirty="0">
                          <a:effectLst/>
                        </a:rPr>
                        <a:t>Указание отрицательных значений. Из за корректировки базы застрахованного лица за предшествующие периоды в строках 210,220,240 указываются отрицательные значения с учетом перерасчета. "Письмо ФНС №БС-4-11/16793 @ от 24.08.2017г."</a:t>
                      </a:r>
                      <a:endParaRPr lang="ru-RU" sz="1050" b="1" i="0" u="none" strike="noStrike" dirty="0">
                        <a:solidFill>
                          <a:srgbClr val="000000"/>
                        </a:solidFill>
                        <a:effectLst/>
                        <a:latin typeface="Times New Roman"/>
                      </a:endParaRPr>
                    </a:p>
                  </a:txBody>
                  <a:tcPr marL="5159" marR="5159" marT="5159" marB="0"/>
                </a:tc>
              </a:tr>
              <a:tr h="680720">
                <a:tc>
                  <a:txBody>
                    <a:bodyPr/>
                    <a:lstStyle/>
                    <a:p>
                      <a:pPr algn="l" fontAlgn="ctr"/>
                      <a:r>
                        <a:rPr lang="ru-RU" sz="1050" b="1" u="none" strike="noStrike">
                          <a:effectLst/>
                        </a:rPr>
                        <a:t>Раздел 3.</a:t>
                      </a:r>
                      <a:endParaRPr lang="ru-RU" sz="1050" b="1" i="0" u="none" strike="noStrike">
                        <a:solidFill>
                          <a:srgbClr val="000000"/>
                        </a:solidFill>
                        <a:effectLst/>
                        <a:latin typeface="Times New Roman"/>
                      </a:endParaRPr>
                    </a:p>
                  </a:txBody>
                  <a:tcPr marL="5159" marR="5159" marT="5159" marB="0" anchor="ctr"/>
                </a:tc>
                <a:tc>
                  <a:txBody>
                    <a:bodyPr/>
                    <a:lstStyle/>
                    <a:p>
                      <a:pPr algn="just" fontAlgn="ctr"/>
                      <a:r>
                        <a:rPr lang="ru-RU" sz="1050" b="1" u="none" strike="noStrike" dirty="0">
                          <a:effectLst/>
                        </a:rPr>
                        <a:t>Плательщики неверно отражают порядковый номер месяца в календарном году, номер месяца должен следовать в порядке возрастания и не должен повторяться в пределах одного блока и одной категории ЗЛ. Нарушение п.22.24 порядка заполнения расчета по страховым взносам, утвержденного приказом ФНС России от 10.10.2016г. №ММВ-7-11/551@.</a:t>
                      </a:r>
                      <a:endParaRPr lang="ru-RU" sz="1050" b="1" i="0" u="none" strike="noStrike" dirty="0">
                        <a:solidFill>
                          <a:srgbClr val="000000"/>
                        </a:solidFill>
                        <a:effectLst/>
                        <a:latin typeface="Times New Roman"/>
                      </a:endParaRPr>
                    </a:p>
                  </a:txBody>
                  <a:tcPr marL="5159" marR="5159" marT="5159" marB="0" anchor="ctr"/>
                </a:tc>
              </a:tr>
              <a:tr h="408432">
                <a:tc>
                  <a:txBody>
                    <a:bodyPr/>
                    <a:lstStyle/>
                    <a:p>
                      <a:pPr algn="l" fontAlgn="ctr"/>
                      <a:r>
                        <a:rPr lang="ru-RU" sz="1050" b="1" u="none" strike="noStrike">
                          <a:effectLst/>
                        </a:rPr>
                        <a:t>Раздел 1 и раздел 3</a:t>
                      </a:r>
                      <a:endParaRPr lang="ru-RU" sz="1050" b="1" i="0" u="none" strike="noStrike">
                        <a:solidFill>
                          <a:srgbClr val="000000"/>
                        </a:solidFill>
                        <a:effectLst/>
                        <a:latin typeface="Times New Roman"/>
                      </a:endParaRPr>
                    </a:p>
                  </a:txBody>
                  <a:tcPr marL="5159" marR="5159" marT="5159" marB="0" anchor="ctr"/>
                </a:tc>
                <a:tc>
                  <a:txBody>
                    <a:bodyPr/>
                    <a:lstStyle/>
                    <a:p>
                      <a:pPr algn="just" fontAlgn="ctr"/>
                      <a:r>
                        <a:rPr lang="ru-RU" sz="1050" b="1" u="none" strike="noStrike" dirty="0">
                          <a:effectLst/>
                        </a:rPr>
                        <a:t>В приложении 1 р.1 по стр.010 в количество застрахованных лиц  и в  р.3 в персонифицированных сведениях не включают застрахованные лица, находящиеся по уходу за ребенком   </a:t>
                      </a:r>
                      <a:endParaRPr lang="ru-RU" sz="1050" b="1" i="0" u="none" strike="noStrike" dirty="0">
                        <a:solidFill>
                          <a:srgbClr val="000000"/>
                        </a:solidFill>
                        <a:effectLst/>
                        <a:latin typeface="Times New Roman"/>
                      </a:endParaRPr>
                    </a:p>
                  </a:txBody>
                  <a:tcPr marL="5159" marR="5159" marT="5159" marB="0" anchor="ctr"/>
                </a:tc>
              </a:tr>
            </a:tbl>
          </a:graphicData>
        </a:graphic>
      </p:graphicFrame>
      <p:sp>
        <p:nvSpPr>
          <p:cNvPr id="3" name="Заголовок 2"/>
          <p:cNvSpPr>
            <a:spLocks noGrp="1"/>
          </p:cNvSpPr>
          <p:nvPr>
            <p:ph type="title"/>
          </p:nvPr>
        </p:nvSpPr>
        <p:spPr/>
        <p:txBody>
          <a:bodyPr>
            <a:noAutofit/>
          </a:bodyPr>
          <a:lstStyle/>
          <a:p>
            <a:pPr algn="ctr"/>
            <a:r>
              <a:rPr lang="ru-RU" sz="2400" dirty="0">
                <a:solidFill>
                  <a:schemeClr val="accent1">
                    <a:lumMod val="75000"/>
                  </a:schemeClr>
                </a:solidFill>
                <a:latin typeface="Times New Roman" pitchFamily="18" charset="0"/>
                <a:cs typeface="Times New Roman" pitchFamily="18" charset="0"/>
              </a:rPr>
              <a:t>Основные ошибки плательщиков, выявленные в ходе проведения камеральных налоговых проверок Расчетов по страховым </a:t>
            </a:r>
            <a:r>
              <a:rPr lang="ru-RU" sz="2400" dirty="0" smtClean="0">
                <a:solidFill>
                  <a:schemeClr val="accent1">
                    <a:lumMod val="75000"/>
                  </a:schemeClr>
                </a:solidFill>
                <a:latin typeface="Times New Roman" pitchFamily="18" charset="0"/>
                <a:cs typeface="Times New Roman" pitchFamily="18" charset="0"/>
              </a:rPr>
              <a:t>взносам </a:t>
            </a:r>
            <a:r>
              <a:rPr lang="ru-RU" sz="2400" smtClean="0">
                <a:solidFill>
                  <a:schemeClr val="accent1">
                    <a:lumMod val="75000"/>
                  </a:schemeClr>
                </a:solidFill>
                <a:latin typeface="Times New Roman" pitchFamily="18" charset="0"/>
                <a:cs typeface="Times New Roman" pitchFamily="18" charset="0"/>
              </a:rPr>
              <a:t>(продолжение)</a:t>
            </a:r>
            <a:endParaRPr lang="ru-RU" sz="2400" dirty="0"/>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15</a:t>
            </a:fld>
            <a:endParaRPr lang="ru-RU" dirty="0">
              <a:solidFill>
                <a:prstClr val="white"/>
              </a:solidFill>
            </a:endParaRPr>
          </a:p>
        </p:txBody>
      </p:sp>
    </p:spTree>
    <p:extLst>
      <p:ext uri="{BB962C8B-B14F-4D97-AF65-F5344CB8AC3E}">
        <p14:creationId xmlns:p14="http://schemas.microsoft.com/office/powerpoint/2010/main" val="24817066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822795" y="1916831"/>
            <a:ext cx="7320689" cy="4519317"/>
          </a:xfrm>
        </p:spPr>
        <p:txBody>
          <a:bodyPr>
            <a:normAutofit/>
          </a:bodyPr>
          <a:lstStyle/>
          <a:p>
            <a:r>
              <a:rPr lang="ru-RU" sz="2000" dirty="0" smtClean="0">
                <a:solidFill>
                  <a:srgbClr val="002060"/>
                </a:solidFill>
                <a:latin typeface="Times New Roman" pitchFamily="18" charset="0"/>
                <a:cs typeface="Times New Roman" pitchFamily="18" charset="0"/>
              </a:rPr>
              <a:t>Контрольные мероприятия направлены</a:t>
            </a:r>
            <a:r>
              <a:rPr lang="ru-RU" sz="2000" b="0" dirty="0" smtClean="0">
                <a:solidFill>
                  <a:srgbClr val="002060"/>
                </a:solidFill>
                <a:latin typeface="Times New Roman" pitchFamily="18" charset="0"/>
                <a:cs typeface="Times New Roman" pitchFamily="18" charset="0"/>
              </a:rPr>
              <a:t> на выявление:</a:t>
            </a:r>
            <a:endParaRPr lang="ru-RU" sz="2000" b="0" dirty="0">
              <a:solidFill>
                <a:srgbClr val="002060"/>
              </a:solidFill>
              <a:latin typeface="Times New Roman" pitchFamily="18" charset="0"/>
              <a:cs typeface="Times New Roman" pitchFamily="18" charset="0"/>
            </a:endParaRPr>
          </a:p>
          <a:p>
            <a:pPr marL="740260" indent="-342900">
              <a:buFont typeface="Arial" pitchFamily="34" charset="0"/>
              <a:buChar char="•"/>
            </a:pPr>
            <a:r>
              <a:rPr lang="ru-RU" sz="2000" b="0" dirty="0" smtClean="0">
                <a:solidFill>
                  <a:schemeClr val="accent1">
                    <a:lumMod val="50000"/>
                  </a:schemeClr>
                </a:solidFill>
                <a:latin typeface="Times New Roman" pitchFamily="18" charset="0"/>
                <a:cs typeface="Times New Roman" pitchFamily="18" charset="0"/>
              </a:rPr>
              <a:t>отражения </a:t>
            </a:r>
            <a:r>
              <a:rPr lang="ru-RU" sz="2000" b="0" dirty="0">
                <a:solidFill>
                  <a:schemeClr val="accent1">
                    <a:lumMod val="50000"/>
                  </a:schemeClr>
                </a:solidFill>
                <a:latin typeface="Times New Roman" pitchFamily="18" charset="0"/>
                <a:cs typeface="Times New Roman" pitchFamily="18" charset="0"/>
              </a:rPr>
              <a:t>в налоговой и бухгалтерской отчетности недостоверных сведений;</a:t>
            </a:r>
          </a:p>
          <a:p>
            <a:pPr marL="740260" indent="-342900">
              <a:buFont typeface="Arial" pitchFamily="34" charset="0"/>
              <a:buChar char="•"/>
            </a:pPr>
            <a:r>
              <a:rPr lang="ru-RU" sz="2000" b="0" dirty="0" smtClean="0">
                <a:solidFill>
                  <a:schemeClr val="accent1">
                    <a:lumMod val="50000"/>
                  </a:schemeClr>
                </a:solidFill>
                <a:latin typeface="Times New Roman" pitchFamily="18" charset="0"/>
                <a:cs typeface="Times New Roman" pitchFamily="18" charset="0"/>
              </a:rPr>
              <a:t>выплат </a:t>
            </a:r>
            <a:r>
              <a:rPr lang="ru-RU" sz="2000" b="0" dirty="0">
                <a:solidFill>
                  <a:schemeClr val="accent1">
                    <a:lumMod val="50000"/>
                  </a:schemeClr>
                </a:solidFill>
                <a:latin typeface="Times New Roman" pitchFamily="18" charset="0"/>
                <a:cs typeface="Times New Roman" pitchFamily="18" charset="0"/>
              </a:rPr>
              <a:t>"теневой" заработной платы;</a:t>
            </a:r>
          </a:p>
          <a:p>
            <a:pPr marL="740260" indent="-342900">
              <a:buFont typeface="Arial" pitchFamily="34" charset="0"/>
              <a:buChar char="•"/>
            </a:pPr>
            <a:r>
              <a:rPr lang="ru-RU" sz="2000" b="0" dirty="0" smtClean="0">
                <a:solidFill>
                  <a:schemeClr val="accent1">
                    <a:lumMod val="50000"/>
                  </a:schemeClr>
                </a:solidFill>
                <a:latin typeface="Times New Roman" pitchFamily="18" charset="0"/>
                <a:cs typeface="Times New Roman" pitchFamily="18" charset="0"/>
              </a:rPr>
              <a:t>фактов </a:t>
            </a:r>
            <a:r>
              <a:rPr lang="ru-RU" sz="2000" b="0" dirty="0">
                <a:solidFill>
                  <a:schemeClr val="accent1">
                    <a:lumMod val="50000"/>
                  </a:schemeClr>
                </a:solidFill>
                <a:latin typeface="Times New Roman" pitchFamily="18" charset="0"/>
                <a:cs typeface="Times New Roman" pitchFamily="18" charset="0"/>
              </a:rPr>
              <a:t>несвоевременного перечисления НДФЛ и (или) страховых взносов;</a:t>
            </a:r>
          </a:p>
          <a:p>
            <a:pPr marL="740260" indent="-342900">
              <a:buFont typeface="Arial" pitchFamily="34" charset="0"/>
              <a:buChar char="•"/>
            </a:pPr>
            <a:r>
              <a:rPr lang="ru-RU" sz="2000" b="0" dirty="0" smtClean="0">
                <a:solidFill>
                  <a:schemeClr val="accent1">
                    <a:lumMod val="50000"/>
                  </a:schemeClr>
                </a:solidFill>
                <a:latin typeface="Times New Roman" pitchFamily="18" charset="0"/>
                <a:cs typeface="Times New Roman" pitchFamily="18" charset="0"/>
              </a:rPr>
              <a:t>работодателей</a:t>
            </a:r>
            <a:r>
              <a:rPr lang="ru-RU" sz="2000" b="0" dirty="0">
                <a:solidFill>
                  <a:schemeClr val="accent1">
                    <a:lumMod val="50000"/>
                  </a:schemeClr>
                </a:solidFill>
                <a:latin typeface="Times New Roman" pitchFamily="18" charset="0"/>
                <a:cs typeface="Times New Roman" pitchFamily="18" charset="0"/>
              </a:rPr>
              <a:t>:</a:t>
            </a:r>
          </a:p>
          <a:p>
            <a:r>
              <a:rPr lang="ru-RU" sz="2000" b="0" dirty="0" smtClean="0">
                <a:solidFill>
                  <a:schemeClr val="accent1">
                    <a:lumMod val="50000"/>
                  </a:schemeClr>
                </a:solidFill>
                <a:latin typeface="Times New Roman" pitchFamily="18" charset="0"/>
                <a:cs typeface="Times New Roman" pitchFamily="18" charset="0"/>
              </a:rPr>
              <a:t>      - выплачивающих </a:t>
            </a:r>
            <a:r>
              <a:rPr lang="ru-RU" sz="2000" b="0" dirty="0">
                <a:solidFill>
                  <a:schemeClr val="accent1">
                    <a:lumMod val="50000"/>
                  </a:schemeClr>
                </a:solidFill>
                <a:latin typeface="Times New Roman" pitchFamily="18" charset="0"/>
                <a:cs typeface="Times New Roman" pitchFamily="18" charset="0"/>
              </a:rPr>
              <a:t>заработную плату ниже прожиточного минимума или минимального размера оплаты труда;</a:t>
            </a:r>
          </a:p>
          <a:p>
            <a:r>
              <a:rPr lang="ru-RU" sz="2000" b="0" dirty="0" smtClean="0">
                <a:solidFill>
                  <a:schemeClr val="accent1">
                    <a:lumMod val="50000"/>
                  </a:schemeClr>
                </a:solidFill>
                <a:latin typeface="Times New Roman" pitchFamily="18" charset="0"/>
                <a:cs typeface="Times New Roman" pitchFamily="18" charset="0"/>
              </a:rPr>
              <a:t>      - не </a:t>
            </a:r>
            <a:r>
              <a:rPr lang="ru-RU" sz="2000" b="0" dirty="0">
                <a:solidFill>
                  <a:schemeClr val="accent1">
                    <a:lumMod val="50000"/>
                  </a:schemeClr>
                </a:solidFill>
                <a:latin typeface="Times New Roman" pitchFamily="18" charset="0"/>
                <a:cs typeface="Times New Roman" pitchFamily="18" charset="0"/>
              </a:rPr>
              <a:t>оформляющих трудовые отношения с работниками, в результате чего занижаются налоговая база по НДФЛ и база по страховым взносам.</a:t>
            </a:r>
          </a:p>
          <a:p>
            <a:endParaRPr lang="ru-RU" sz="2000" dirty="0"/>
          </a:p>
        </p:txBody>
      </p:sp>
      <p:sp>
        <p:nvSpPr>
          <p:cNvPr id="3" name="Заголовок 2"/>
          <p:cNvSpPr>
            <a:spLocks noGrp="1"/>
          </p:cNvSpPr>
          <p:nvPr>
            <p:ph type="title"/>
          </p:nvPr>
        </p:nvSpPr>
        <p:spPr/>
        <p:txBody>
          <a:bodyPr>
            <a:noAutofit/>
          </a:bodyPr>
          <a:lstStyle/>
          <a:p>
            <a:pPr algn="ctr"/>
            <a:r>
              <a:rPr lang="ru-RU" sz="2200" dirty="0" smtClean="0"/>
              <a:t/>
            </a:r>
            <a:br>
              <a:rPr lang="ru-RU" sz="2200" dirty="0" smtClean="0"/>
            </a:br>
            <a:r>
              <a:rPr lang="ru-RU" sz="2200" dirty="0" smtClean="0">
                <a:solidFill>
                  <a:schemeClr val="tx2">
                    <a:lumMod val="75000"/>
                  </a:schemeClr>
                </a:solidFill>
                <a:latin typeface="Times New Roman" pitchFamily="18" charset="0"/>
                <a:cs typeface="Times New Roman" pitchFamily="18" charset="0"/>
              </a:rPr>
              <a:t>Письмом </a:t>
            </a:r>
            <a:r>
              <a:rPr lang="ru-RU" sz="2200" dirty="0">
                <a:solidFill>
                  <a:schemeClr val="tx2">
                    <a:lumMod val="75000"/>
                  </a:schemeClr>
                </a:solidFill>
                <a:latin typeface="Times New Roman" pitchFamily="18" charset="0"/>
                <a:cs typeface="Times New Roman" pitchFamily="18" charset="0"/>
              </a:rPr>
              <a:t>от 25.07.2017 </a:t>
            </a:r>
            <a:r>
              <a:rPr lang="ru-RU" sz="2200" dirty="0" smtClean="0">
                <a:solidFill>
                  <a:schemeClr val="tx2">
                    <a:lumMod val="75000"/>
                  </a:schemeClr>
                </a:solidFill>
                <a:latin typeface="Times New Roman" pitchFamily="18" charset="0"/>
                <a:cs typeface="Times New Roman" pitchFamily="18" charset="0"/>
              </a:rPr>
              <a:t>№ </a:t>
            </a:r>
            <a:r>
              <a:rPr lang="ru-RU" sz="2200" dirty="0">
                <a:solidFill>
                  <a:schemeClr val="tx2">
                    <a:lumMod val="75000"/>
                  </a:schemeClr>
                </a:solidFill>
                <a:latin typeface="Times New Roman" pitchFamily="18" charset="0"/>
                <a:cs typeface="Times New Roman" pitchFamily="18" charset="0"/>
              </a:rPr>
              <a:t>ЕД-4-15/14490@ ФНС России обновила порядок работы комиссии по легализации облагаемой базы по НДФЛ и базы по страховым взносам</a:t>
            </a:r>
            <a:r>
              <a:rPr lang="ru-RU" sz="2400" dirty="0">
                <a:solidFill>
                  <a:schemeClr val="tx2">
                    <a:lumMod val="75000"/>
                  </a:schemeClr>
                </a:solidFill>
                <a:latin typeface="Times New Roman" pitchFamily="18" charset="0"/>
                <a:cs typeface="Times New Roman" pitchFamily="18" charset="0"/>
              </a:rPr>
              <a:t/>
            </a:r>
            <a:br>
              <a:rPr lang="ru-RU" sz="2400" dirty="0">
                <a:solidFill>
                  <a:schemeClr val="tx2">
                    <a:lumMod val="75000"/>
                  </a:schemeClr>
                </a:solidFill>
                <a:latin typeface="Times New Roman" pitchFamily="18" charset="0"/>
                <a:cs typeface="Times New Roman" pitchFamily="18" charset="0"/>
              </a:rPr>
            </a:br>
            <a:r>
              <a:rPr lang="ru-RU" sz="2400" dirty="0"/>
              <a:t> </a:t>
            </a:r>
          </a:p>
        </p:txBody>
      </p:sp>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16</a:t>
            </a:fld>
            <a:endParaRPr lang="ru-RU" dirty="0">
              <a:solidFill>
                <a:prstClr val="white"/>
              </a:solidFill>
            </a:endParaRPr>
          </a:p>
        </p:txBody>
      </p:sp>
    </p:spTree>
    <p:extLst>
      <p:ext uri="{BB962C8B-B14F-4D97-AF65-F5344CB8AC3E}">
        <p14:creationId xmlns:p14="http://schemas.microsoft.com/office/powerpoint/2010/main" val="7331518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Объект 7"/>
          <p:cNvGraphicFramePr>
            <a:graphicFrameLocks noGrp="1"/>
          </p:cNvGraphicFramePr>
          <p:nvPr>
            <p:ph idx="1"/>
            <p:extLst>
              <p:ext uri="{D42A27DB-BD31-4B8C-83A1-F6EECF244321}">
                <p14:modId xmlns:p14="http://schemas.microsoft.com/office/powerpoint/2010/main" val="1958031401"/>
              </p:ext>
            </p:extLst>
          </p:nvPr>
        </p:nvGraphicFramePr>
        <p:xfrm>
          <a:off x="395533" y="1340769"/>
          <a:ext cx="7938503" cy="5339931"/>
        </p:xfrm>
        <a:graphic>
          <a:graphicData uri="http://schemas.openxmlformats.org/drawingml/2006/table">
            <a:tbl>
              <a:tblPr>
                <a:tableStyleId>{5C22544A-7EE6-4342-B048-85BDC9FD1C3A}</a:tableStyleId>
              </a:tblPr>
              <a:tblGrid>
                <a:gridCol w="925068"/>
                <a:gridCol w="925068"/>
                <a:gridCol w="814163"/>
                <a:gridCol w="1193159"/>
                <a:gridCol w="816209"/>
                <a:gridCol w="816209"/>
                <a:gridCol w="816209"/>
                <a:gridCol w="816209"/>
                <a:gridCol w="816209"/>
              </a:tblGrid>
              <a:tr h="874393">
                <a:tc rowSpan="2">
                  <a:txBody>
                    <a:bodyPr/>
                    <a:lstStyle/>
                    <a:p>
                      <a:pPr algn="ctr">
                        <a:lnSpc>
                          <a:spcPct val="115000"/>
                        </a:lnSpc>
                        <a:spcAft>
                          <a:spcPts val="0"/>
                        </a:spcAft>
                      </a:pPr>
                      <a:r>
                        <a:rPr lang="ru-RU" sz="1400" dirty="0">
                          <a:effectLst/>
                        </a:rPr>
                        <a:t>Доход за год</a:t>
                      </a:r>
                      <a:endParaRPr lang="ru-RU" sz="1100" dirty="0">
                        <a:effectLst/>
                        <a:latin typeface="Calibri"/>
                        <a:ea typeface="Calibri"/>
                        <a:cs typeface="Times New Roman"/>
                      </a:endParaRPr>
                    </a:p>
                  </a:txBody>
                  <a:tcPr marL="39370" marR="39370" marT="64770" marB="64770" anchor="ctr">
                    <a:solidFill>
                      <a:schemeClr val="accent2">
                        <a:lumMod val="40000"/>
                        <a:lumOff val="60000"/>
                      </a:schemeClr>
                    </a:solidFill>
                  </a:tcPr>
                </a:tc>
                <a:tc gridSpan="2">
                  <a:txBody>
                    <a:bodyPr/>
                    <a:lstStyle/>
                    <a:p>
                      <a:pPr algn="ctr">
                        <a:lnSpc>
                          <a:spcPct val="115000"/>
                        </a:lnSpc>
                        <a:spcAft>
                          <a:spcPts val="0"/>
                        </a:spcAft>
                      </a:pPr>
                      <a:r>
                        <a:rPr lang="ru-RU" sz="1400" dirty="0">
                          <a:effectLst/>
                        </a:rPr>
                        <a:t>Размер страховых взносов </a:t>
                      </a:r>
                      <a:br>
                        <a:rPr lang="ru-RU" sz="1400" dirty="0">
                          <a:effectLst/>
                        </a:rPr>
                      </a:br>
                      <a:r>
                        <a:rPr lang="ru-RU" sz="1400" dirty="0">
                          <a:effectLst/>
                        </a:rPr>
                        <a:t>за 2017 </a:t>
                      </a:r>
                      <a:r>
                        <a:rPr lang="ru-RU" sz="1400" dirty="0" smtClean="0">
                          <a:effectLst/>
                        </a:rPr>
                        <a:t>год (от МРОТ)</a:t>
                      </a:r>
                      <a:endParaRPr lang="ru-RU" sz="1100" dirty="0">
                        <a:effectLst/>
                        <a:latin typeface="Calibri"/>
                        <a:ea typeface="Calibri"/>
                        <a:cs typeface="Times New Roman"/>
                      </a:endParaRPr>
                    </a:p>
                  </a:txBody>
                  <a:tcPr marL="39370" marR="39370" marT="64770" marB="64770" anchor="ctr">
                    <a:solidFill>
                      <a:schemeClr val="accent2">
                        <a:lumMod val="40000"/>
                        <a:lumOff val="60000"/>
                      </a:schemeClr>
                    </a:solidFill>
                  </a:tcPr>
                </a:tc>
                <a:tc hMerge="1">
                  <a:txBody>
                    <a:bodyPr/>
                    <a:lstStyle/>
                    <a:p>
                      <a:endParaRPr lang="ru-RU"/>
                    </a:p>
                  </a:txBody>
                  <a:tcPr/>
                </a:tc>
                <a:tc gridSpan="2">
                  <a:txBody>
                    <a:bodyPr/>
                    <a:lstStyle/>
                    <a:p>
                      <a:pPr algn="ctr">
                        <a:lnSpc>
                          <a:spcPct val="115000"/>
                        </a:lnSpc>
                        <a:spcAft>
                          <a:spcPts val="0"/>
                        </a:spcAft>
                      </a:pPr>
                      <a:r>
                        <a:rPr lang="ru-RU" sz="1400" dirty="0">
                          <a:effectLst/>
                        </a:rPr>
                        <a:t>Размер страховых взносов </a:t>
                      </a:r>
                      <a:br>
                        <a:rPr lang="ru-RU" sz="1400" dirty="0">
                          <a:effectLst/>
                        </a:rPr>
                      </a:br>
                      <a:r>
                        <a:rPr lang="ru-RU" sz="1400" dirty="0">
                          <a:effectLst/>
                        </a:rPr>
                        <a:t>за 2018 год</a:t>
                      </a:r>
                      <a:endParaRPr lang="ru-RU" sz="1100" dirty="0">
                        <a:effectLst/>
                        <a:latin typeface="Calibri"/>
                        <a:ea typeface="Calibri"/>
                        <a:cs typeface="Times New Roman"/>
                      </a:endParaRPr>
                    </a:p>
                  </a:txBody>
                  <a:tcPr marL="39370" marR="39370" marT="64770" marB="64770" anchor="ctr">
                    <a:solidFill>
                      <a:schemeClr val="accent2">
                        <a:lumMod val="40000"/>
                        <a:lumOff val="60000"/>
                      </a:schemeClr>
                    </a:solidFill>
                  </a:tcPr>
                </a:tc>
                <a:tc hMerge="1">
                  <a:txBody>
                    <a:bodyPr/>
                    <a:lstStyle/>
                    <a:p>
                      <a:endParaRPr lang="ru-RU"/>
                    </a:p>
                  </a:txBody>
                  <a:tcPr/>
                </a:tc>
                <a:tc gridSpan="2">
                  <a:txBody>
                    <a:bodyPr/>
                    <a:lstStyle/>
                    <a:p>
                      <a:pPr algn="ctr">
                        <a:lnSpc>
                          <a:spcPct val="115000"/>
                        </a:lnSpc>
                        <a:spcAft>
                          <a:spcPts val="0"/>
                        </a:spcAft>
                      </a:pPr>
                      <a:r>
                        <a:rPr lang="ru-RU" sz="1400" i="1" dirty="0">
                          <a:effectLst/>
                          <a:latin typeface="Times New Roman"/>
                          <a:ea typeface="Calibri"/>
                          <a:cs typeface="Times New Roman"/>
                        </a:rPr>
                        <a:t>Размер страховых взносов </a:t>
                      </a:r>
                      <a:br>
                        <a:rPr lang="ru-RU" sz="1400" i="1" dirty="0">
                          <a:effectLst/>
                          <a:latin typeface="Times New Roman"/>
                          <a:ea typeface="Calibri"/>
                          <a:cs typeface="Times New Roman"/>
                        </a:rPr>
                      </a:br>
                      <a:r>
                        <a:rPr lang="ru-RU" sz="1400" b="1" i="1" dirty="0">
                          <a:effectLst/>
                          <a:latin typeface="Times New Roman"/>
                          <a:ea typeface="Calibri"/>
                          <a:cs typeface="Times New Roman"/>
                        </a:rPr>
                        <a:t>за 2019</a:t>
                      </a:r>
                      <a:r>
                        <a:rPr lang="ru-RU" sz="1400" dirty="0">
                          <a:effectLst/>
                          <a:latin typeface="Times New Roman"/>
                          <a:ea typeface="Calibri"/>
                          <a:cs typeface="Times New Roman"/>
                        </a:rPr>
                        <a:t> </a:t>
                      </a:r>
                      <a:r>
                        <a:rPr lang="ru-RU" sz="1400" i="1" dirty="0">
                          <a:effectLst/>
                          <a:latin typeface="Times New Roman"/>
                          <a:ea typeface="Calibri"/>
                          <a:cs typeface="Times New Roman"/>
                        </a:rPr>
                        <a:t>год</a:t>
                      </a:r>
                      <a:endParaRPr lang="ru-RU" sz="1100" dirty="0">
                        <a:effectLst/>
                        <a:latin typeface="Calibri"/>
                        <a:ea typeface="Calibri"/>
                        <a:cs typeface="Times New Roman"/>
                      </a:endParaRPr>
                    </a:p>
                  </a:txBody>
                  <a:tcPr marL="39370" marR="39370" marT="64770" marB="64770" anchor="ctr">
                    <a:solidFill>
                      <a:schemeClr val="accent2">
                        <a:lumMod val="40000"/>
                        <a:lumOff val="60000"/>
                      </a:schemeClr>
                    </a:solidFill>
                  </a:tcPr>
                </a:tc>
                <a:tc hMerge="1">
                  <a:txBody>
                    <a:bodyPr/>
                    <a:lstStyle/>
                    <a:p>
                      <a:endParaRPr lang="ru-RU"/>
                    </a:p>
                  </a:txBody>
                  <a:tcPr/>
                </a:tc>
                <a:tc gridSpan="2">
                  <a:txBody>
                    <a:bodyPr/>
                    <a:lstStyle/>
                    <a:p>
                      <a:pPr algn="ctr">
                        <a:lnSpc>
                          <a:spcPct val="115000"/>
                        </a:lnSpc>
                        <a:spcAft>
                          <a:spcPts val="0"/>
                        </a:spcAft>
                      </a:pPr>
                      <a:r>
                        <a:rPr lang="ru-RU" sz="1400" i="1" dirty="0">
                          <a:effectLst/>
                          <a:latin typeface="Times New Roman"/>
                          <a:ea typeface="Calibri"/>
                          <a:cs typeface="Times New Roman"/>
                        </a:rPr>
                        <a:t>Размер страховых взносов</a:t>
                      </a:r>
                      <a:br>
                        <a:rPr lang="ru-RU" sz="1400" i="1" dirty="0">
                          <a:effectLst/>
                          <a:latin typeface="Times New Roman"/>
                          <a:ea typeface="Calibri"/>
                          <a:cs typeface="Times New Roman"/>
                        </a:rPr>
                      </a:br>
                      <a:r>
                        <a:rPr lang="ru-RU" sz="1400" b="1" i="1" dirty="0">
                          <a:effectLst/>
                          <a:latin typeface="Times New Roman"/>
                          <a:ea typeface="Calibri"/>
                          <a:cs typeface="Times New Roman"/>
                        </a:rPr>
                        <a:t>за 2020</a:t>
                      </a:r>
                      <a:r>
                        <a:rPr lang="ru-RU" sz="1400" dirty="0">
                          <a:effectLst/>
                          <a:latin typeface="Times New Roman"/>
                          <a:ea typeface="Calibri"/>
                          <a:cs typeface="Times New Roman"/>
                        </a:rPr>
                        <a:t> </a:t>
                      </a:r>
                      <a:r>
                        <a:rPr lang="ru-RU" sz="1400" i="1" dirty="0">
                          <a:effectLst/>
                          <a:latin typeface="Times New Roman"/>
                          <a:ea typeface="Calibri"/>
                          <a:cs typeface="Times New Roman"/>
                        </a:rPr>
                        <a:t>год</a:t>
                      </a:r>
                      <a:endParaRPr lang="ru-RU" sz="1100" dirty="0">
                        <a:effectLst/>
                        <a:latin typeface="Calibri"/>
                        <a:ea typeface="Calibri"/>
                        <a:cs typeface="Times New Roman"/>
                      </a:endParaRPr>
                    </a:p>
                  </a:txBody>
                  <a:tcPr marL="39370" marR="39370" marT="64770" marB="64770" anchor="ctr">
                    <a:solidFill>
                      <a:schemeClr val="accent2">
                        <a:lumMod val="40000"/>
                        <a:lumOff val="60000"/>
                      </a:schemeClr>
                    </a:solidFill>
                  </a:tcPr>
                </a:tc>
                <a:tc hMerge="1">
                  <a:txBody>
                    <a:bodyPr/>
                    <a:lstStyle/>
                    <a:p>
                      <a:endParaRPr lang="ru-RU"/>
                    </a:p>
                  </a:txBody>
                  <a:tcPr/>
                </a:tc>
              </a:tr>
              <a:tr h="482185">
                <a:tc vMerge="1">
                  <a:txBody>
                    <a:bodyPr/>
                    <a:lstStyle/>
                    <a:p>
                      <a:endParaRPr lang="ru-RU"/>
                    </a:p>
                  </a:txBody>
                  <a:tcPr/>
                </a:tc>
                <a:tc>
                  <a:txBody>
                    <a:bodyPr/>
                    <a:lstStyle/>
                    <a:p>
                      <a:pPr>
                        <a:lnSpc>
                          <a:spcPct val="115000"/>
                        </a:lnSpc>
                        <a:spcAft>
                          <a:spcPts val="0"/>
                        </a:spcAft>
                      </a:pPr>
                      <a:r>
                        <a:rPr lang="ru-RU" sz="1400" i="0" dirty="0">
                          <a:effectLst/>
                        </a:rPr>
                        <a:t>на ОПС</a:t>
                      </a:r>
                      <a:endParaRPr lang="ru-RU" sz="1100" i="0" dirty="0">
                        <a:effectLst/>
                        <a:latin typeface="Calibri"/>
                        <a:ea typeface="Calibri"/>
                        <a:cs typeface="Times New Roman"/>
                      </a:endParaRPr>
                    </a:p>
                  </a:txBody>
                  <a:tcPr marL="39370" marR="39370" marT="64770" marB="64770" anchor="ctr">
                    <a:solidFill>
                      <a:schemeClr val="accent2">
                        <a:lumMod val="20000"/>
                        <a:lumOff val="80000"/>
                      </a:schemeClr>
                    </a:solidFill>
                  </a:tcPr>
                </a:tc>
                <a:tc>
                  <a:txBody>
                    <a:bodyPr/>
                    <a:lstStyle/>
                    <a:p>
                      <a:pPr>
                        <a:lnSpc>
                          <a:spcPct val="115000"/>
                        </a:lnSpc>
                        <a:spcAft>
                          <a:spcPts val="0"/>
                        </a:spcAft>
                      </a:pPr>
                      <a:r>
                        <a:rPr lang="ru-RU" sz="1400" i="0" dirty="0">
                          <a:effectLst/>
                        </a:rPr>
                        <a:t>на ОМС</a:t>
                      </a:r>
                      <a:endParaRPr lang="ru-RU" sz="1100" i="0" dirty="0">
                        <a:effectLst/>
                        <a:latin typeface="Calibri"/>
                        <a:ea typeface="Calibri"/>
                        <a:cs typeface="Times New Roman"/>
                      </a:endParaRPr>
                    </a:p>
                  </a:txBody>
                  <a:tcPr marL="39370" marR="39370" marT="64770" marB="64770" anchor="ctr">
                    <a:solidFill>
                      <a:schemeClr val="accent2">
                        <a:lumMod val="20000"/>
                        <a:lumOff val="80000"/>
                      </a:schemeClr>
                    </a:solidFill>
                  </a:tcPr>
                </a:tc>
                <a:tc>
                  <a:txBody>
                    <a:bodyPr/>
                    <a:lstStyle/>
                    <a:p>
                      <a:pPr>
                        <a:lnSpc>
                          <a:spcPct val="115000"/>
                        </a:lnSpc>
                        <a:spcAft>
                          <a:spcPts val="0"/>
                        </a:spcAft>
                      </a:pPr>
                      <a:r>
                        <a:rPr lang="ru-RU" sz="1400" i="0" dirty="0">
                          <a:effectLst/>
                        </a:rPr>
                        <a:t>на ОПС</a:t>
                      </a:r>
                      <a:endParaRPr lang="ru-RU" sz="1100" i="0" dirty="0">
                        <a:effectLst/>
                        <a:latin typeface="Calibri"/>
                        <a:ea typeface="Calibri"/>
                        <a:cs typeface="Times New Roman"/>
                      </a:endParaRPr>
                    </a:p>
                  </a:txBody>
                  <a:tcPr marL="39370" marR="39370" marT="64770" marB="64770" anchor="ctr">
                    <a:solidFill>
                      <a:schemeClr val="accent2">
                        <a:lumMod val="20000"/>
                        <a:lumOff val="80000"/>
                      </a:schemeClr>
                    </a:solidFill>
                  </a:tcPr>
                </a:tc>
                <a:tc>
                  <a:txBody>
                    <a:bodyPr/>
                    <a:lstStyle/>
                    <a:p>
                      <a:pPr>
                        <a:lnSpc>
                          <a:spcPct val="115000"/>
                        </a:lnSpc>
                        <a:spcAft>
                          <a:spcPts val="0"/>
                        </a:spcAft>
                      </a:pPr>
                      <a:r>
                        <a:rPr lang="ru-RU" sz="1400" i="0" dirty="0">
                          <a:effectLst/>
                        </a:rPr>
                        <a:t>на ОМС</a:t>
                      </a:r>
                      <a:endParaRPr lang="ru-RU" sz="1100" i="0" dirty="0">
                        <a:effectLst/>
                        <a:latin typeface="Calibri"/>
                        <a:ea typeface="Calibri"/>
                        <a:cs typeface="Times New Roman"/>
                      </a:endParaRPr>
                    </a:p>
                  </a:txBody>
                  <a:tcPr marL="39370" marR="39370" marT="64770" marB="64770" anchor="ctr">
                    <a:solidFill>
                      <a:schemeClr val="accent2">
                        <a:lumMod val="20000"/>
                        <a:lumOff val="80000"/>
                      </a:schemeClr>
                    </a:solidFill>
                  </a:tcPr>
                </a:tc>
                <a:tc>
                  <a:txBody>
                    <a:bodyPr/>
                    <a:lstStyle/>
                    <a:p>
                      <a:pPr>
                        <a:lnSpc>
                          <a:spcPct val="115000"/>
                        </a:lnSpc>
                        <a:spcAft>
                          <a:spcPts val="0"/>
                        </a:spcAft>
                      </a:pPr>
                      <a:r>
                        <a:rPr lang="ru-RU" sz="1400" i="0" dirty="0">
                          <a:effectLst/>
                          <a:latin typeface="Times New Roman"/>
                          <a:ea typeface="Calibri"/>
                          <a:cs typeface="Times New Roman"/>
                        </a:rPr>
                        <a:t>на ОПС</a:t>
                      </a:r>
                      <a:endParaRPr lang="ru-RU" sz="1100" i="0" dirty="0">
                        <a:effectLst/>
                        <a:latin typeface="Calibri"/>
                        <a:ea typeface="Calibri"/>
                        <a:cs typeface="Times New Roman"/>
                      </a:endParaRPr>
                    </a:p>
                  </a:txBody>
                  <a:tcPr marL="39370" marR="39370" marT="64770" marB="64770" anchor="ctr">
                    <a:solidFill>
                      <a:schemeClr val="accent2">
                        <a:lumMod val="20000"/>
                        <a:lumOff val="80000"/>
                      </a:schemeClr>
                    </a:solidFill>
                  </a:tcPr>
                </a:tc>
                <a:tc>
                  <a:txBody>
                    <a:bodyPr/>
                    <a:lstStyle/>
                    <a:p>
                      <a:pPr>
                        <a:lnSpc>
                          <a:spcPct val="115000"/>
                        </a:lnSpc>
                        <a:spcAft>
                          <a:spcPts val="0"/>
                        </a:spcAft>
                      </a:pPr>
                      <a:r>
                        <a:rPr lang="ru-RU" sz="1400" i="0" dirty="0">
                          <a:effectLst/>
                          <a:latin typeface="Times New Roman"/>
                          <a:ea typeface="Calibri"/>
                          <a:cs typeface="Times New Roman"/>
                        </a:rPr>
                        <a:t>на ОМС</a:t>
                      </a:r>
                      <a:endParaRPr lang="ru-RU" sz="1100" i="0" dirty="0">
                        <a:effectLst/>
                        <a:latin typeface="Calibri"/>
                        <a:ea typeface="Calibri"/>
                        <a:cs typeface="Times New Roman"/>
                      </a:endParaRPr>
                    </a:p>
                  </a:txBody>
                  <a:tcPr marL="39370" marR="39370" marT="64770" marB="64770" anchor="ctr">
                    <a:solidFill>
                      <a:schemeClr val="accent2">
                        <a:lumMod val="20000"/>
                        <a:lumOff val="80000"/>
                      </a:schemeClr>
                    </a:solidFill>
                  </a:tcPr>
                </a:tc>
                <a:tc>
                  <a:txBody>
                    <a:bodyPr/>
                    <a:lstStyle/>
                    <a:p>
                      <a:pPr>
                        <a:lnSpc>
                          <a:spcPct val="115000"/>
                        </a:lnSpc>
                        <a:spcAft>
                          <a:spcPts val="0"/>
                        </a:spcAft>
                      </a:pPr>
                      <a:r>
                        <a:rPr lang="ru-RU" sz="1400" i="0" dirty="0">
                          <a:effectLst/>
                          <a:latin typeface="Times New Roman"/>
                          <a:ea typeface="Calibri"/>
                          <a:cs typeface="Times New Roman"/>
                        </a:rPr>
                        <a:t>на ОПС</a:t>
                      </a:r>
                      <a:endParaRPr lang="ru-RU" sz="1100" i="0" dirty="0">
                        <a:effectLst/>
                        <a:latin typeface="Calibri"/>
                        <a:ea typeface="Calibri"/>
                        <a:cs typeface="Times New Roman"/>
                      </a:endParaRPr>
                    </a:p>
                  </a:txBody>
                  <a:tcPr marL="39370" marR="39370" marT="64770" marB="64770" anchor="ctr">
                    <a:solidFill>
                      <a:schemeClr val="accent2">
                        <a:lumMod val="20000"/>
                        <a:lumOff val="80000"/>
                      </a:schemeClr>
                    </a:solidFill>
                  </a:tcPr>
                </a:tc>
                <a:tc>
                  <a:txBody>
                    <a:bodyPr/>
                    <a:lstStyle/>
                    <a:p>
                      <a:pPr>
                        <a:lnSpc>
                          <a:spcPct val="115000"/>
                        </a:lnSpc>
                        <a:spcAft>
                          <a:spcPts val="0"/>
                        </a:spcAft>
                      </a:pPr>
                      <a:r>
                        <a:rPr lang="ru-RU" sz="1400" i="0" dirty="0">
                          <a:effectLst/>
                          <a:latin typeface="Times New Roman"/>
                          <a:ea typeface="Calibri"/>
                          <a:cs typeface="Times New Roman"/>
                        </a:rPr>
                        <a:t>на ОМС</a:t>
                      </a:r>
                      <a:endParaRPr lang="ru-RU" sz="1100" i="0" dirty="0">
                        <a:effectLst/>
                        <a:latin typeface="Calibri"/>
                        <a:ea typeface="Calibri"/>
                        <a:cs typeface="Times New Roman"/>
                      </a:endParaRPr>
                    </a:p>
                  </a:txBody>
                  <a:tcPr marL="39370" marR="39370" marT="64770" marB="64770" anchor="ctr">
                    <a:solidFill>
                      <a:schemeClr val="accent2">
                        <a:lumMod val="20000"/>
                        <a:lumOff val="80000"/>
                      </a:schemeClr>
                    </a:solidFill>
                  </a:tcPr>
                </a:tc>
              </a:tr>
              <a:tr h="874393">
                <a:tc>
                  <a:txBody>
                    <a:bodyPr/>
                    <a:lstStyle/>
                    <a:p>
                      <a:pPr>
                        <a:lnSpc>
                          <a:spcPct val="115000"/>
                        </a:lnSpc>
                        <a:spcAft>
                          <a:spcPts val="0"/>
                        </a:spcAft>
                      </a:pPr>
                      <a:r>
                        <a:rPr lang="ru-RU" sz="1400" dirty="0">
                          <a:effectLst/>
                        </a:rPr>
                        <a:t>Не более 300 тыс. руб.</a:t>
                      </a:r>
                      <a:endParaRPr lang="ru-RU" sz="1100" dirty="0">
                        <a:effectLst/>
                        <a:latin typeface="Calibri"/>
                        <a:ea typeface="Calibri"/>
                        <a:cs typeface="Times New Roman"/>
                      </a:endParaRPr>
                    </a:p>
                  </a:txBody>
                  <a:tcPr marL="39370" marR="39370" marT="64770" marB="64770">
                    <a:solidFill>
                      <a:schemeClr val="accent2">
                        <a:lumMod val="40000"/>
                        <a:lumOff val="60000"/>
                      </a:schemeClr>
                    </a:solidFill>
                  </a:tcPr>
                </a:tc>
                <a:tc>
                  <a:txBody>
                    <a:bodyPr/>
                    <a:lstStyle/>
                    <a:p>
                      <a:pPr algn="just">
                        <a:lnSpc>
                          <a:spcPct val="115000"/>
                        </a:lnSpc>
                        <a:spcAft>
                          <a:spcPts val="0"/>
                        </a:spcAft>
                      </a:pPr>
                      <a:r>
                        <a:rPr lang="ru-RU" sz="1400" i="0" dirty="0">
                          <a:effectLst/>
                        </a:rPr>
                        <a:t>23 400 руб.</a:t>
                      </a:r>
                      <a:endParaRPr lang="ru-RU" sz="1100" i="0" dirty="0">
                        <a:effectLst/>
                        <a:latin typeface="Calibri"/>
                        <a:ea typeface="Calibri"/>
                        <a:cs typeface="Times New Roman"/>
                      </a:endParaRPr>
                    </a:p>
                  </a:txBody>
                  <a:tcPr marL="39370" marR="39370" marT="64770" marB="64770"/>
                </a:tc>
                <a:tc rowSpan="2">
                  <a:txBody>
                    <a:bodyPr/>
                    <a:lstStyle/>
                    <a:p>
                      <a:pPr algn="just">
                        <a:lnSpc>
                          <a:spcPct val="115000"/>
                        </a:lnSpc>
                        <a:spcAft>
                          <a:spcPts val="0"/>
                        </a:spcAft>
                      </a:pPr>
                      <a:r>
                        <a:rPr lang="ru-RU" sz="1400" i="0" dirty="0">
                          <a:effectLst/>
                        </a:rPr>
                        <a:t>4 590 руб.</a:t>
                      </a:r>
                      <a:endParaRPr lang="ru-RU" sz="1100" i="0" dirty="0">
                        <a:effectLst/>
                        <a:latin typeface="Calibri"/>
                        <a:ea typeface="Calibri"/>
                        <a:cs typeface="Times New Roman"/>
                      </a:endParaRPr>
                    </a:p>
                  </a:txBody>
                  <a:tcPr marL="39370" marR="39370" marT="64770" marB="64770"/>
                </a:tc>
                <a:tc>
                  <a:txBody>
                    <a:bodyPr/>
                    <a:lstStyle/>
                    <a:p>
                      <a:pPr algn="just">
                        <a:lnSpc>
                          <a:spcPct val="115000"/>
                        </a:lnSpc>
                        <a:spcAft>
                          <a:spcPts val="0"/>
                        </a:spcAft>
                      </a:pPr>
                      <a:r>
                        <a:rPr lang="ru-RU" sz="1400" i="0" dirty="0">
                          <a:effectLst/>
                        </a:rPr>
                        <a:t>26 545 руб.</a:t>
                      </a:r>
                      <a:endParaRPr lang="ru-RU" sz="1100" i="0" dirty="0">
                        <a:effectLst/>
                        <a:latin typeface="Calibri"/>
                        <a:ea typeface="Calibri"/>
                        <a:cs typeface="Times New Roman"/>
                      </a:endParaRPr>
                    </a:p>
                  </a:txBody>
                  <a:tcPr marL="39370" marR="39370" marT="64770" marB="64770"/>
                </a:tc>
                <a:tc rowSpan="2">
                  <a:txBody>
                    <a:bodyPr/>
                    <a:lstStyle/>
                    <a:p>
                      <a:pPr algn="just">
                        <a:lnSpc>
                          <a:spcPct val="115000"/>
                        </a:lnSpc>
                        <a:spcAft>
                          <a:spcPts val="0"/>
                        </a:spcAft>
                      </a:pPr>
                      <a:r>
                        <a:rPr lang="ru-RU" sz="1400" i="0" dirty="0">
                          <a:effectLst/>
                        </a:rPr>
                        <a:t>5 840 руб.</a:t>
                      </a:r>
                      <a:endParaRPr lang="ru-RU" sz="1100" i="0" dirty="0">
                        <a:effectLst/>
                        <a:latin typeface="Calibri"/>
                        <a:ea typeface="Calibri"/>
                        <a:cs typeface="Times New Roman"/>
                      </a:endParaRPr>
                    </a:p>
                  </a:txBody>
                  <a:tcPr marL="39370" marR="39370" marT="64770" marB="64770"/>
                </a:tc>
                <a:tc>
                  <a:txBody>
                    <a:bodyPr/>
                    <a:lstStyle/>
                    <a:p>
                      <a:pPr algn="just">
                        <a:lnSpc>
                          <a:spcPct val="115000"/>
                        </a:lnSpc>
                        <a:spcAft>
                          <a:spcPts val="0"/>
                        </a:spcAft>
                      </a:pPr>
                      <a:r>
                        <a:rPr lang="ru-RU" sz="1400" i="0">
                          <a:effectLst/>
                          <a:latin typeface="Times New Roman"/>
                          <a:ea typeface="Calibri"/>
                          <a:cs typeface="Times New Roman"/>
                        </a:rPr>
                        <a:t>29 354 руб.</a:t>
                      </a:r>
                      <a:endParaRPr lang="ru-RU" sz="1100" i="0">
                        <a:effectLst/>
                        <a:latin typeface="Calibri"/>
                        <a:ea typeface="Calibri"/>
                        <a:cs typeface="Times New Roman"/>
                      </a:endParaRPr>
                    </a:p>
                  </a:txBody>
                  <a:tcPr marL="39370" marR="39370" marT="64770" marB="64770"/>
                </a:tc>
                <a:tc rowSpan="2">
                  <a:txBody>
                    <a:bodyPr/>
                    <a:lstStyle/>
                    <a:p>
                      <a:pPr algn="just">
                        <a:lnSpc>
                          <a:spcPct val="115000"/>
                        </a:lnSpc>
                        <a:spcAft>
                          <a:spcPts val="0"/>
                        </a:spcAft>
                      </a:pPr>
                      <a:r>
                        <a:rPr lang="ru-RU" sz="1400" i="0" dirty="0">
                          <a:effectLst/>
                          <a:latin typeface="Times New Roman"/>
                          <a:ea typeface="Calibri"/>
                          <a:cs typeface="Times New Roman"/>
                        </a:rPr>
                        <a:t>6 884 руб.</a:t>
                      </a:r>
                      <a:endParaRPr lang="ru-RU" sz="1100" i="0" dirty="0">
                        <a:effectLst/>
                        <a:latin typeface="Calibri"/>
                        <a:ea typeface="Calibri"/>
                        <a:cs typeface="Times New Roman"/>
                      </a:endParaRPr>
                    </a:p>
                  </a:txBody>
                  <a:tcPr marL="39370" marR="39370" marT="64770" marB="64770"/>
                </a:tc>
                <a:tc>
                  <a:txBody>
                    <a:bodyPr/>
                    <a:lstStyle/>
                    <a:p>
                      <a:pPr algn="just">
                        <a:lnSpc>
                          <a:spcPct val="115000"/>
                        </a:lnSpc>
                        <a:spcAft>
                          <a:spcPts val="0"/>
                        </a:spcAft>
                      </a:pPr>
                      <a:r>
                        <a:rPr lang="ru-RU" sz="1400" i="0">
                          <a:effectLst/>
                          <a:latin typeface="Times New Roman"/>
                          <a:ea typeface="Calibri"/>
                          <a:cs typeface="Times New Roman"/>
                        </a:rPr>
                        <a:t>32 448 руб.</a:t>
                      </a:r>
                      <a:endParaRPr lang="ru-RU" sz="1100" i="0">
                        <a:effectLst/>
                        <a:latin typeface="Calibri"/>
                        <a:ea typeface="Calibri"/>
                        <a:cs typeface="Times New Roman"/>
                      </a:endParaRPr>
                    </a:p>
                  </a:txBody>
                  <a:tcPr marL="39370" marR="39370" marT="64770" marB="64770"/>
                </a:tc>
                <a:tc rowSpan="2">
                  <a:txBody>
                    <a:bodyPr/>
                    <a:lstStyle/>
                    <a:p>
                      <a:pPr algn="just">
                        <a:lnSpc>
                          <a:spcPct val="115000"/>
                        </a:lnSpc>
                        <a:spcAft>
                          <a:spcPts val="0"/>
                        </a:spcAft>
                      </a:pPr>
                      <a:r>
                        <a:rPr lang="ru-RU" sz="1400" i="0">
                          <a:effectLst/>
                          <a:latin typeface="Times New Roman"/>
                          <a:ea typeface="Calibri"/>
                          <a:cs typeface="Times New Roman"/>
                        </a:rPr>
                        <a:t>8 426 руб.</a:t>
                      </a:r>
                      <a:endParaRPr lang="ru-RU" sz="1100" i="0">
                        <a:effectLst/>
                        <a:latin typeface="Calibri"/>
                        <a:ea typeface="Calibri"/>
                        <a:cs typeface="Times New Roman"/>
                      </a:endParaRPr>
                    </a:p>
                  </a:txBody>
                  <a:tcPr marL="39370" marR="39370" marT="64770" marB="64770"/>
                </a:tc>
              </a:tr>
              <a:tr h="3025614">
                <a:tc>
                  <a:txBody>
                    <a:bodyPr/>
                    <a:lstStyle/>
                    <a:p>
                      <a:pPr>
                        <a:lnSpc>
                          <a:spcPct val="115000"/>
                        </a:lnSpc>
                        <a:spcAft>
                          <a:spcPts val="0"/>
                        </a:spcAft>
                      </a:pPr>
                      <a:r>
                        <a:rPr lang="ru-RU" sz="1400" dirty="0">
                          <a:effectLst/>
                        </a:rPr>
                        <a:t>Более 300 тыс. руб.</a:t>
                      </a:r>
                      <a:endParaRPr lang="ru-RU" sz="1100" dirty="0">
                        <a:effectLst/>
                        <a:latin typeface="Calibri"/>
                        <a:ea typeface="Calibri"/>
                        <a:cs typeface="Times New Roman"/>
                      </a:endParaRPr>
                    </a:p>
                  </a:txBody>
                  <a:tcPr marL="39370" marR="39370" marT="64770" marB="64770">
                    <a:solidFill>
                      <a:schemeClr val="accent2">
                        <a:lumMod val="40000"/>
                        <a:lumOff val="60000"/>
                      </a:schemeClr>
                    </a:solidFill>
                  </a:tcPr>
                </a:tc>
                <a:tc>
                  <a:txBody>
                    <a:bodyPr/>
                    <a:lstStyle/>
                    <a:p>
                      <a:pPr algn="just">
                        <a:lnSpc>
                          <a:spcPct val="115000"/>
                        </a:lnSpc>
                        <a:spcAft>
                          <a:spcPts val="0"/>
                        </a:spcAft>
                      </a:pPr>
                      <a:r>
                        <a:rPr lang="ru-RU" sz="1400" i="0" dirty="0">
                          <a:effectLst/>
                        </a:rPr>
                        <a:t>23 400 руб. + 1% суммы </a:t>
                      </a:r>
                      <a:r>
                        <a:rPr lang="ru-RU" sz="1400" i="0" dirty="0" smtClean="0">
                          <a:effectLst/>
                        </a:rPr>
                        <a:t>дохода </a:t>
                      </a:r>
                      <a:r>
                        <a:rPr lang="en-US" sz="1400" i="0" dirty="0" smtClean="0">
                          <a:effectLst/>
                        </a:rPr>
                        <a:t>&gt;</a:t>
                      </a:r>
                      <a:r>
                        <a:rPr lang="ru-RU" sz="1400" i="0" dirty="0" smtClean="0">
                          <a:effectLst/>
                        </a:rPr>
                        <a:t>300 </a:t>
                      </a:r>
                      <a:r>
                        <a:rPr lang="ru-RU" sz="1400" i="0" dirty="0">
                          <a:effectLst/>
                        </a:rPr>
                        <a:t>тыс. руб., но всего не более 187 200 руб</a:t>
                      </a:r>
                      <a:r>
                        <a:rPr lang="ru-RU" sz="1400" i="0" dirty="0" smtClean="0">
                          <a:effectLst/>
                        </a:rPr>
                        <a:t>.</a:t>
                      </a:r>
                    </a:p>
                    <a:p>
                      <a:pPr algn="just">
                        <a:lnSpc>
                          <a:spcPct val="115000"/>
                        </a:lnSpc>
                        <a:spcAft>
                          <a:spcPts val="0"/>
                        </a:spcAft>
                      </a:pPr>
                      <a:r>
                        <a:rPr lang="ru-RU" sz="1100" i="0" u="sng" dirty="0" smtClean="0">
                          <a:effectLst/>
                          <a:latin typeface="+mn-lt"/>
                          <a:ea typeface="Calibri"/>
                          <a:cs typeface="Times New Roman"/>
                        </a:rPr>
                        <a:t>Срок уплаты не позднее 1 июля 2018 года </a:t>
                      </a:r>
                      <a:endParaRPr lang="ru-RU" sz="1100" i="0" u="sng" dirty="0">
                        <a:effectLst/>
                        <a:latin typeface="Calibri"/>
                        <a:ea typeface="Calibri"/>
                        <a:cs typeface="Times New Roman"/>
                      </a:endParaRPr>
                    </a:p>
                  </a:txBody>
                  <a:tcPr marL="39370" marR="39370" marT="64770" marB="64770"/>
                </a:tc>
                <a:tc vMerge="1">
                  <a:txBody>
                    <a:bodyPr/>
                    <a:lstStyle/>
                    <a:p>
                      <a:endParaRPr lang="ru-RU"/>
                    </a:p>
                  </a:txBody>
                  <a:tcPr/>
                </a:tc>
                <a:tc>
                  <a:txBody>
                    <a:bodyPr/>
                    <a:lstStyle/>
                    <a:p>
                      <a:pPr algn="just">
                        <a:lnSpc>
                          <a:spcPct val="115000"/>
                        </a:lnSpc>
                        <a:spcAft>
                          <a:spcPts val="0"/>
                        </a:spcAft>
                      </a:pPr>
                      <a:r>
                        <a:rPr lang="ru-RU" sz="1400" i="0" dirty="0">
                          <a:effectLst/>
                        </a:rPr>
                        <a:t>26 545 руб. + 1% суммы дохода, </a:t>
                      </a:r>
                      <a:r>
                        <a:rPr lang="en-US" sz="1400" i="0" dirty="0" smtClean="0">
                          <a:effectLst/>
                        </a:rPr>
                        <a:t>&gt;</a:t>
                      </a:r>
                      <a:r>
                        <a:rPr lang="ru-RU" sz="1400" i="0" dirty="0" smtClean="0">
                          <a:effectLst/>
                        </a:rPr>
                        <a:t>300 </a:t>
                      </a:r>
                      <a:r>
                        <a:rPr lang="ru-RU" sz="1400" i="0" dirty="0">
                          <a:effectLst/>
                        </a:rPr>
                        <a:t>тыс. руб., но всего не более 212 360 руб.</a:t>
                      </a:r>
                      <a:endParaRPr lang="ru-RU" sz="1100" i="0" dirty="0">
                        <a:effectLst/>
                        <a:latin typeface="Calibri"/>
                        <a:ea typeface="Calibri"/>
                        <a:cs typeface="Times New Roman"/>
                      </a:endParaRPr>
                    </a:p>
                  </a:txBody>
                  <a:tcPr marL="39370" marR="39370" marT="64770" marB="64770"/>
                </a:tc>
                <a:tc vMerge="1">
                  <a:txBody>
                    <a:bodyPr/>
                    <a:lstStyle/>
                    <a:p>
                      <a:endParaRPr lang="ru-RU"/>
                    </a:p>
                  </a:txBody>
                  <a:tcPr/>
                </a:tc>
                <a:tc>
                  <a:txBody>
                    <a:bodyPr/>
                    <a:lstStyle/>
                    <a:p>
                      <a:pPr algn="just">
                        <a:lnSpc>
                          <a:spcPct val="115000"/>
                        </a:lnSpc>
                        <a:spcAft>
                          <a:spcPts val="0"/>
                        </a:spcAft>
                      </a:pPr>
                      <a:r>
                        <a:rPr lang="ru-RU" sz="1400" i="0" dirty="0">
                          <a:effectLst/>
                          <a:latin typeface="Times New Roman"/>
                          <a:ea typeface="Calibri"/>
                          <a:cs typeface="Times New Roman"/>
                        </a:rPr>
                        <a:t>29 354 руб. + 1% суммы дохода, </a:t>
                      </a:r>
                      <a:r>
                        <a:rPr lang="en-US" sz="1400" i="0" dirty="0" smtClean="0">
                          <a:effectLst/>
                        </a:rPr>
                        <a:t>&gt;</a:t>
                      </a:r>
                      <a:r>
                        <a:rPr lang="ru-RU" sz="1400" i="0" dirty="0" smtClean="0">
                          <a:effectLst/>
                        </a:rPr>
                        <a:t>300</a:t>
                      </a:r>
                      <a:r>
                        <a:rPr lang="ru-RU" sz="1400" i="0" dirty="0" smtClean="0">
                          <a:effectLst/>
                          <a:latin typeface="Times New Roman"/>
                          <a:ea typeface="Calibri"/>
                          <a:cs typeface="Times New Roman"/>
                        </a:rPr>
                        <a:t> </a:t>
                      </a:r>
                      <a:r>
                        <a:rPr lang="ru-RU" sz="1400" i="0" dirty="0">
                          <a:effectLst/>
                          <a:latin typeface="Times New Roman"/>
                          <a:ea typeface="Calibri"/>
                          <a:cs typeface="Times New Roman"/>
                        </a:rPr>
                        <a:t>тыс. руб., но всего не более 234 832 руб.</a:t>
                      </a:r>
                      <a:endParaRPr lang="ru-RU" sz="1100" i="0" dirty="0">
                        <a:effectLst/>
                        <a:latin typeface="Calibri"/>
                        <a:ea typeface="Calibri"/>
                        <a:cs typeface="Times New Roman"/>
                      </a:endParaRPr>
                    </a:p>
                  </a:txBody>
                  <a:tcPr marL="39370" marR="39370" marT="64770" marB="64770"/>
                </a:tc>
                <a:tc vMerge="1">
                  <a:txBody>
                    <a:bodyPr/>
                    <a:lstStyle/>
                    <a:p>
                      <a:endParaRPr lang="ru-RU"/>
                    </a:p>
                  </a:txBody>
                  <a:tcPr/>
                </a:tc>
                <a:tc>
                  <a:txBody>
                    <a:bodyPr/>
                    <a:lstStyle/>
                    <a:p>
                      <a:pPr algn="just">
                        <a:lnSpc>
                          <a:spcPct val="115000"/>
                        </a:lnSpc>
                        <a:spcAft>
                          <a:spcPts val="0"/>
                        </a:spcAft>
                      </a:pPr>
                      <a:r>
                        <a:rPr lang="ru-RU" sz="1400" i="0" dirty="0">
                          <a:effectLst/>
                          <a:latin typeface="Times New Roman"/>
                          <a:ea typeface="Calibri"/>
                          <a:cs typeface="Times New Roman"/>
                        </a:rPr>
                        <a:t>32 448 руб. + 1% суммы дохода, </a:t>
                      </a:r>
                      <a:r>
                        <a:rPr lang="en-US" sz="1400" i="0" dirty="0" smtClean="0">
                          <a:effectLst/>
                        </a:rPr>
                        <a:t>&gt;</a:t>
                      </a:r>
                      <a:r>
                        <a:rPr lang="ru-RU" sz="1400" i="0" dirty="0" smtClean="0">
                          <a:effectLst/>
                        </a:rPr>
                        <a:t>300</a:t>
                      </a:r>
                      <a:r>
                        <a:rPr lang="ru-RU" sz="1400" i="0" dirty="0" smtClean="0">
                          <a:effectLst/>
                          <a:latin typeface="Times New Roman"/>
                          <a:ea typeface="Calibri"/>
                          <a:cs typeface="Times New Roman"/>
                        </a:rPr>
                        <a:t> </a:t>
                      </a:r>
                      <a:r>
                        <a:rPr lang="ru-RU" sz="1400" i="0" dirty="0">
                          <a:effectLst/>
                          <a:latin typeface="Times New Roman"/>
                          <a:ea typeface="Calibri"/>
                          <a:cs typeface="Times New Roman"/>
                        </a:rPr>
                        <a:t>тыс. руб., но всего не более 259 584 руб.</a:t>
                      </a:r>
                      <a:endParaRPr lang="ru-RU" sz="1100" i="0" dirty="0">
                        <a:effectLst/>
                        <a:latin typeface="Calibri"/>
                        <a:ea typeface="Calibri"/>
                        <a:cs typeface="Times New Roman"/>
                      </a:endParaRPr>
                    </a:p>
                  </a:txBody>
                  <a:tcPr marL="39370" marR="39370" marT="64770" marB="64770"/>
                </a:tc>
                <a:tc vMerge="1">
                  <a:txBody>
                    <a:bodyPr/>
                    <a:lstStyle/>
                    <a:p>
                      <a:endParaRPr lang="ru-RU"/>
                    </a:p>
                  </a:txBody>
                  <a:tcPr/>
                </a:tc>
              </a:tr>
            </a:tbl>
          </a:graphicData>
        </a:graphic>
      </p:graphicFrame>
      <p:sp>
        <p:nvSpPr>
          <p:cNvPr id="6" name="Заголовок 5"/>
          <p:cNvSpPr>
            <a:spLocks noGrp="1"/>
          </p:cNvSpPr>
          <p:nvPr>
            <p:ph type="title"/>
          </p:nvPr>
        </p:nvSpPr>
        <p:spPr>
          <a:xfrm>
            <a:off x="821927" y="501129"/>
            <a:ext cx="7337901" cy="839639"/>
          </a:xfrm>
        </p:spPr>
        <p:txBody>
          <a:bodyPr>
            <a:normAutofit fontScale="90000"/>
          </a:bodyPr>
          <a:lstStyle/>
          <a:p>
            <a:r>
              <a:rPr lang="ru-RU" sz="2800" dirty="0">
                <a:solidFill>
                  <a:schemeClr val="tx2">
                    <a:lumMod val="75000"/>
                  </a:schemeClr>
                </a:solidFill>
                <a:latin typeface="Times New Roman" pitchFamily="18" charset="0"/>
                <a:cs typeface="Times New Roman" pitchFamily="18" charset="0"/>
              </a:rPr>
              <a:t>Страховые взносы в виде фиксированного платежа по ИП и </a:t>
            </a:r>
            <a:r>
              <a:rPr lang="ru-RU" sz="2800" dirty="0" err="1">
                <a:solidFill>
                  <a:schemeClr val="tx2">
                    <a:lumMod val="75000"/>
                  </a:schemeClr>
                </a:solidFill>
                <a:latin typeface="Times New Roman" pitchFamily="18" charset="0"/>
                <a:cs typeface="Times New Roman" pitchFamily="18" charset="0"/>
              </a:rPr>
              <a:t>др.лицам</a:t>
            </a:r>
            <a:r>
              <a:rPr lang="ru-RU" sz="2800" dirty="0">
                <a:solidFill>
                  <a:schemeClr val="tx2">
                    <a:lumMod val="75000"/>
                  </a:schemeClr>
                </a:solidFill>
                <a:latin typeface="Times New Roman" pitchFamily="18" charset="0"/>
                <a:cs typeface="Times New Roman" pitchFamily="18" charset="0"/>
              </a:rPr>
              <a:t> </a:t>
            </a:r>
            <a:r>
              <a:rPr lang="ru-RU" sz="2800" dirty="0" smtClean="0">
                <a:solidFill>
                  <a:schemeClr val="tx2">
                    <a:lumMod val="75000"/>
                  </a:schemeClr>
                </a:solidFill>
                <a:latin typeface="Times New Roman" pitchFamily="18" charset="0"/>
                <a:cs typeface="Times New Roman" pitchFamily="18" charset="0"/>
              </a:rPr>
              <a:t>в 2018 году</a:t>
            </a:r>
            <a:endParaRPr lang="ru-RU" sz="2800" dirty="0"/>
          </a:p>
        </p:txBody>
      </p:sp>
      <p:sp>
        <p:nvSpPr>
          <p:cNvPr id="5" name="Номер слайда 4"/>
          <p:cNvSpPr>
            <a:spLocks noGrp="1"/>
          </p:cNvSpPr>
          <p:nvPr>
            <p:ph type="sldNum" sz="quarter" idx="11"/>
          </p:nvPr>
        </p:nvSpPr>
        <p:spPr/>
        <p:txBody>
          <a:bodyPr/>
          <a:lstStyle/>
          <a:p>
            <a:fld id="{E20E89E6-FE54-4E13-859C-1FA908D70D39}" type="slidenum">
              <a:rPr lang="ru-RU" smtClean="0">
                <a:solidFill>
                  <a:prstClr val="white"/>
                </a:solidFill>
              </a:rPr>
              <a:pPr/>
              <a:t>17</a:t>
            </a:fld>
            <a:endParaRPr lang="ru-RU" dirty="0">
              <a:solidFill>
                <a:prstClr val="white"/>
              </a:solidFill>
            </a:endParaRPr>
          </a:p>
        </p:txBody>
      </p:sp>
    </p:spTree>
    <p:extLst>
      <p:ext uri="{BB962C8B-B14F-4D97-AF65-F5344CB8AC3E}">
        <p14:creationId xmlns:p14="http://schemas.microsoft.com/office/powerpoint/2010/main" val="1880560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11560" y="2492896"/>
            <a:ext cx="8064896" cy="523220"/>
          </a:xfrm>
          <a:prstGeom prst="rect">
            <a:avLst/>
          </a:prstGeom>
          <a:noFill/>
        </p:spPr>
        <p:txBody>
          <a:bodyPr wrap="squar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spcBef>
                <a:spcPct val="50000"/>
              </a:spcBef>
            </a:pPr>
            <a:r>
              <a:rPr lang="ru-RU" altLang="ru-RU" sz="2800" dirty="0" smtClean="0">
                <a:solidFill>
                  <a:schemeClr val="tx2">
                    <a:lumMod val="75000"/>
                  </a:schemeClr>
                </a:solidFill>
                <a:latin typeface="Times New Roman" panose="02020603050405020304" pitchFamily="18" charset="0"/>
                <a:cs typeface="Times New Roman" panose="02020603050405020304" pitchFamily="18" charset="0"/>
              </a:rPr>
              <a:t>Спасибо за внимание!</a:t>
            </a:r>
            <a:endParaRPr lang="ru-RU" altLang="ru-RU" sz="2800" dirty="0">
              <a:solidFill>
                <a:schemeClr val="tx2">
                  <a:lumMod val="75000"/>
                </a:schemeClr>
              </a:solidFill>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1"/>
          </p:nvPr>
        </p:nvSpPr>
        <p:spPr/>
        <p:txBody>
          <a:bodyPr/>
          <a:lstStyle/>
          <a:p>
            <a:fld id="{E20E89E6-FE54-4E13-859C-1FA908D70D39}" type="slidenum">
              <a:rPr lang="ru-RU" smtClean="0">
                <a:solidFill>
                  <a:prstClr val="white"/>
                </a:solidFill>
              </a:rPr>
              <a:pPr/>
              <a:t>18</a:t>
            </a:fld>
            <a:endParaRPr lang="ru-RU" dirty="0">
              <a:solidFill>
                <a:prstClr val="white"/>
              </a:solidFill>
            </a:endParaRPr>
          </a:p>
        </p:txBody>
      </p:sp>
    </p:spTree>
    <p:extLst>
      <p:ext uri="{BB962C8B-B14F-4D97-AF65-F5344CB8AC3E}">
        <p14:creationId xmlns:p14="http://schemas.microsoft.com/office/powerpoint/2010/main" val="13565407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title"/>
          </p:nvPr>
        </p:nvSpPr>
        <p:spPr>
          <a:xfrm>
            <a:off x="550069" y="136525"/>
            <a:ext cx="7054453" cy="839788"/>
          </a:xfrm>
        </p:spPr>
        <p:txBody>
          <a:bodyPr>
            <a:normAutofit fontScale="90000"/>
          </a:bodyPr>
          <a:lstStyle/>
          <a:p>
            <a:pPr algn="ctr"/>
            <a:r>
              <a:rPr lang="ru-RU" altLang="ru-RU" sz="1800" dirty="0" smtClean="0">
                <a:solidFill>
                  <a:schemeClr val="tx2">
                    <a:lumMod val="75000"/>
                  </a:schemeClr>
                </a:solidFill>
                <a:latin typeface="Times New Roman" panose="02020603050405020304" pitchFamily="18" charset="0"/>
                <a:cs typeface="Times New Roman" panose="02020603050405020304" pitchFamily="18" charset="0"/>
              </a:rPr>
              <a:t/>
            </a:r>
            <a:br>
              <a:rPr lang="ru-RU" altLang="ru-RU" sz="1800" dirty="0" smtClean="0">
                <a:solidFill>
                  <a:schemeClr val="tx2">
                    <a:lumMod val="75000"/>
                  </a:schemeClr>
                </a:solidFill>
                <a:latin typeface="Times New Roman" panose="02020603050405020304" pitchFamily="18" charset="0"/>
                <a:cs typeface="Times New Roman" panose="02020603050405020304" pitchFamily="18" charset="0"/>
              </a:rPr>
            </a:br>
            <a:r>
              <a:rPr lang="ru-RU" sz="1800" dirty="0">
                <a:solidFill>
                  <a:schemeClr val="tx2">
                    <a:lumMod val="75000"/>
                  </a:schemeClr>
                </a:solidFill>
                <a:latin typeface="Times New Roman" pitchFamily="18" charset="0"/>
                <a:cs typeface="Times New Roman" pitchFamily="18" charset="0"/>
              </a:rPr>
              <a:t>Форма Расчета по страховым взносам </a:t>
            </a:r>
            <a:r>
              <a:rPr lang="ru-RU" sz="1800" dirty="0" smtClean="0">
                <a:solidFill>
                  <a:schemeClr val="tx2">
                    <a:lumMod val="75000"/>
                  </a:schemeClr>
                </a:solidFill>
                <a:latin typeface="Times New Roman" pitchFamily="18" charset="0"/>
                <a:cs typeface="Times New Roman" pitchFamily="18" charset="0"/>
              </a:rPr>
              <a:t>и Порядок заполнения утверждены </a:t>
            </a:r>
            <a:r>
              <a:rPr lang="ru-RU" sz="1800" dirty="0">
                <a:solidFill>
                  <a:schemeClr val="tx2">
                    <a:lumMod val="75000"/>
                  </a:schemeClr>
                </a:solidFill>
                <a:latin typeface="Times New Roman" pitchFamily="18" charset="0"/>
                <a:cs typeface="Times New Roman" pitchFamily="18" charset="0"/>
              </a:rPr>
              <a:t/>
            </a:r>
            <a:br>
              <a:rPr lang="ru-RU" sz="1800" dirty="0">
                <a:solidFill>
                  <a:schemeClr val="tx2">
                    <a:lumMod val="75000"/>
                  </a:schemeClr>
                </a:solidFill>
                <a:latin typeface="Times New Roman" pitchFamily="18" charset="0"/>
                <a:cs typeface="Times New Roman" pitchFamily="18" charset="0"/>
              </a:rPr>
            </a:br>
            <a:r>
              <a:rPr lang="ru-RU" sz="1800" dirty="0">
                <a:solidFill>
                  <a:schemeClr val="tx2">
                    <a:lumMod val="75000"/>
                  </a:schemeClr>
                </a:solidFill>
                <a:latin typeface="Times New Roman" pitchFamily="18" charset="0"/>
                <a:cs typeface="Times New Roman" pitchFamily="18" charset="0"/>
              </a:rPr>
              <a:t>Приказом ФНС России от 10.10.2016 N ММВ-7-11/551</a:t>
            </a:r>
            <a:r>
              <a:rPr lang="ru-RU" sz="1800" dirty="0" smtClean="0">
                <a:solidFill>
                  <a:schemeClr val="tx2">
                    <a:lumMod val="75000"/>
                  </a:schemeClr>
                </a:solidFill>
                <a:latin typeface="Times New Roman" pitchFamily="18" charset="0"/>
                <a:cs typeface="Times New Roman" pitchFamily="18" charset="0"/>
              </a:rPr>
              <a:t>@.</a:t>
            </a:r>
            <a:r>
              <a:rPr lang="ru-RU" sz="1800" dirty="0">
                <a:solidFill>
                  <a:schemeClr val="tx2">
                    <a:lumMod val="75000"/>
                  </a:schemeClr>
                </a:solidFill>
                <a:latin typeface="Times New Roman" pitchFamily="18" charset="0"/>
                <a:cs typeface="Times New Roman" pitchFamily="18" charset="0"/>
              </a:rPr>
              <a:t/>
            </a:r>
            <a:br>
              <a:rPr lang="ru-RU" sz="1800" dirty="0">
                <a:solidFill>
                  <a:schemeClr val="tx2">
                    <a:lumMod val="75000"/>
                  </a:schemeClr>
                </a:solidFill>
                <a:latin typeface="Times New Roman" pitchFamily="18" charset="0"/>
                <a:cs typeface="Times New Roman" pitchFamily="18" charset="0"/>
              </a:rPr>
            </a:br>
            <a:r>
              <a:rPr lang="ru-RU" altLang="ru-RU" sz="1800" b="0" dirty="0" smtClean="0">
                <a:solidFill>
                  <a:schemeClr val="tx1"/>
                </a:solidFill>
                <a:latin typeface="Times New Roman" panose="02020603050405020304" pitchFamily="18" charset="0"/>
                <a:cs typeface="Times New Roman" panose="02020603050405020304" pitchFamily="18" charset="0"/>
              </a:rPr>
              <a:t>Обязательный </a:t>
            </a:r>
            <a:r>
              <a:rPr lang="ru-RU" altLang="ru-RU" sz="1800" b="0" dirty="0">
                <a:solidFill>
                  <a:schemeClr val="tx1"/>
                </a:solidFill>
                <a:latin typeface="Times New Roman" panose="02020603050405020304" pitchFamily="18" charset="0"/>
                <a:cs typeface="Times New Roman" panose="02020603050405020304" pitchFamily="18" charset="0"/>
              </a:rPr>
              <a:t>состав </a:t>
            </a:r>
            <a:r>
              <a:rPr lang="ru-RU" altLang="ru-RU" sz="1800" b="0" dirty="0" smtClean="0">
                <a:solidFill>
                  <a:schemeClr val="tx1"/>
                </a:solidFill>
                <a:latin typeface="Times New Roman" panose="02020603050405020304" pitchFamily="18" charset="0"/>
                <a:cs typeface="Times New Roman" panose="02020603050405020304" pitchFamily="18" charset="0"/>
              </a:rPr>
              <a:t>Расчета:</a:t>
            </a:r>
            <a:br>
              <a:rPr lang="ru-RU" altLang="ru-RU" sz="1800" b="0" dirty="0" smtClean="0">
                <a:solidFill>
                  <a:schemeClr val="tx1"/>
                </a:solidFill>
                <a:latin typeface="Times New Roman" panose="02020603050405020304" pitchFamily="18" charset="0"/>
                <a:cs typeface="Times New Roman" panose="02020603050405020304" pitchFamily="18" charset="0"/>
              </a:rPr>
            </a:br>
            <a:endParaRPr lang="ru-RU" sz="1800" b="0" dirty="0">
              <a:solidFill>
                <a:schemeClr val="tx1"/>
              </a:solidFill>
              <a:latin typeface="Times New Roman" panose="02020603050405020304" pitchFamily="18" charset="0"/>
              <a:cs typeface="Times New Roman" panose="02020603050405020304" pitchFamily="18" charset="0"/>
            </a:endParaRPr>
          </a:p>
        </p:txBody>
      </p:sp>
      <p:sp>
        <p:nvSpPr>
          <p:cNvPr id="9219" name="Объект 2"/>
          <p:cNvSpPr>
            <a:spLocks noGrp="1"/>
          </p:cNvSpPr>
          <p:nvPr>
            <p:ph idx="1"/>
          </p:nvPr>
        </p:nvSpPr>
        <p:spPr/>
        <p:txBody>
          <a:bodyPr/>
          <a:lstStyle/>
          <a:p>
            <a:pPr marL="0"/>
            <a:endParaRPr lang="ru-RU" smtClean="0">
              <a:latin typeface="Times New Roman" pitchFamily="18" charset="0"/>
              <a:cs typeface="Times New Roman" pitchFamily="18" charset="0"/>
            </a:endParaRPr>
          </a:p>
          <a:p>
            <a:pPr marL="0"/>
            <a:endParaRPr lang="ru-RU" smtClean="0"/>
          </a:p>
        </p:txBody>
      </p:sp>
      <p:graphicFrame>
        <p:nvGraphicFramePr>
          <p:cNvPr id="6" name="Схема 5"/>
          <p:cNvGraphicFramePr/>
          <p:nvPr>
            <p:extLst>
              <p:ext uri="{D42A27DB-BD31-4B8C-83A1-F6EECF244321}">
                <p14:modId xmlns:p14="http://schemas.microsoft.com/office/powerpoint/2010/main" val="1102752811"/>
              </p:ext>
            </p:extLst>
          </p:nvPr>
        </p:nvGraphicFramePr>
        <p:xfrm>
          <a:off x="508081" y="1004084"/>
          <a:ext cx="8526014" cy="54492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Номер слайда 1"/>
          <p:cNvSpPr>
            <a:spLocks noGrp="1"/>
          </p:cNvSpPr>
          <p:nvPr>
            <p:ph type="sldNum" sz="quarter" idx="11"/>
          </p:nvPr>
        </p:nvSpPr>
        <p:spPr/>
        <p:txBody>
          <a:bodyPr/>
          <a:lstStyle/>
          <a:p>
            <a:fld id="{E20E89E6-FE54-4E13-859C-1FA908D70D39}" type="slidenum">
              <a:rPr lang="ru-RU" smtClean="0">
                <a:solidFill>
                  <a:prstClr val="white"/>
                </a:solidFill>
              </a:rPr>
              <a:pPr/>
              <a:t>2</a:t>
            </a:fld>
            <a:endParaRPr lang="ru-RU" dirty="0">
              <a:solidFill>
                <a:prstClr val="white"/>
              </a:solidFill>
            </a:endParaRPr>
          </a:p>
        </p:txBody>
      </p:sp>
    </p:spTree>
    <p:extLst>
      <p:ext uri="{BB962C8B-B14F-4D97-AF65-F5344CB8AC3E}">
        <p14:creationId xmlns:p14="http://schemas.microsoft.com/office/powerpoint/2010/main" val="494253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1" y="332656"/>
            <a:ext cx="7776864" cy="6264696"/>
          </a:xfrm>
        </p:spPr>
        <p:txBody>
          <a:bodyPr/>
          <a:lstStyle/>
          <a:p>
            <a:endParaRPr lang="ru-RU" dirty="0"/>
          </a:p>
        </p:txBody>
      </p:sp>
      <p:sp>
        <p:nvSpPr>
          <p:cNvPr id="3" name="Номер слайда 2"/>
          <p:cNvSpPr>
            <a:spLocks noGrp="1"/>
          </p:cNvSpPr>
          <p:nvPr>
            <p:ph type="sldNum" sz="quarter" idx="11"/>
          </p:nvPr>
        </p:nvSpPr>
        <p:spPr/>
        <p:txBody>
          <a:bodyPr/>
          <a:lstStyle/>
          <a:p>
            <a:fld id="{E20E89E6-FE54-4E13-859C-1FA908D70D39}" type="slidenum">
              <a:rPr lang="ru-RU" smtClean="0">
                <a:solidFill>
                  <a:prstClr val="white"/>
                </a:solidFill>
              </a:rPr>
              <a:pPr/>
              <a:t>3</a:t>
            </a:fld>
            <a:endParaRPr lang="ru-RU" dirty="0">
              <a:solidFill>
                <a:prstClr val="white"/>
              </a:solidFill>
            </a:endParaRPr>
          </a:p>
        </p:txBody>
      </p:sp>
      <p:pic>
        <p:nvPicPr>
          <p:cNvPr id="4" name="Picture 1"/>
          <p:cNvPicPr/>
          <p:nvPr/>
        </p:nvPicPr>
        <p:blipFill>
          <a:blip r:embed="rId2" cstate="print"/>
          <a:srcRect/>
          <a:stretch>
            <a:fillRect/>
          </a:stretch>
        </p:blipFill>
        <p:spPr bwMode="auto">
          <a:xfrm>
            <a:off x="611560" y="332656"/>
            <a:ext cx="7776863" cy="6264696"/>
          </a:xfrm>
          <a:prstGeom prst="rect">
            <a:avLst/>
          </a:prstGeom>
          <a:noFill/>
          <a:ln w="9525">
            <a:noFill/>
            <a:miter lim="800000"/>
            <a:headEnd/>
            <a:tailEnd/>
          </a:ln>
        </p:spPr>
      </p:pic>
    </p:spTree>
    <p:extLst>
      <p:ext uri="{BB962C8B-B14F-4D97-AF65-F5344CB8AC3E}">
        <p14:creationId xmlns:p14="http://schemas.microsoft.com/office/powerpoint/2010/main" val="1059570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2656"/>
            <a:ext cx="8075241" cy="6264696"/>
          </a:xfrm>
        </p:spPr>
        <p:txBody>
          <a:bodyPr/>
          <a:lstStyle/>
          <a:p>
            <a:endParaRPr lang="ru-RU" dirty="0"/>
          </a:p>
        </p:txBody>
      </p:sp>
      <p:sp>
        <p:nvSpPr>
          <p:cNvPr id="3" name="Номер слайда 2"/>
          <p:cNvSpPr>
            <a:spLocks noGrp="1"/>
          </p:cNvSpPr>
          <p:nvPr>
            <p:ph type="sldNum" sz="quarter" idx="11"/>
          </p:nvPr>
        </p:nvSpPr>
        <p:spPr/>
        <p:txBody>
          <a:bodyPr/>
          <a:lstStyle/>
          <a:p>
            <a:fld id="{E20E89E6-FE54-4E13-859C-1FA908D70D39}" type="slidenum">
              <a:rPr lang="ru-RU" smtClean="0">
                <a:solidFill>
                  <a:prstClr val="white"/>
                </a:solidFill>
              </a:rPr>
              <a:pPr/>
              <a:t>4</a:t>
            </a:fld>
            <a:endParaRPr lang="ru-RU" dirty="0">
              <a:solidFill>
                <a:prstClr val="white"/>
              </a:solidFill>
            </a:endParaRPr>
          </a:p>
        </p:txBody>
      </p:sp>
      <p:pic>
        <p:nvPicPr>
          <p:cNvPr id="4" name="Picture 4"/>
          <p:cNvPicPr/>
          <p:nvPr/>
        </p:nvPicPr>
        <p:blipFill>
          <a:blip r:embed="rId2" cstate="print"/>
          <a:srcRect/>
          <a:stretch>
            <a:fillRect/>
          </a:stretch>
        </p:blipFill>
        <p:spPr bwMode="auto">
          <a:xfrm>
            <a:off x="611560" y="404664"/>
            <a:ext cx="7776863" cy="6192688"/>
          </a:xfrm>
          <a:prstGeom prst="rect">
            <a:avLst/>
          </a:prstGeom>
          <a:noFill/>
          <a:ln w="9525">
            <a:noFill/>
            <a:miter lim="800000"/>
            <a:headEnd/>
            <a:tailEnd/>
          </a:ln>
        </p:spPr>
      </p:pic>
    </p:spTree>
    <p:extLst>
      <p:ext uri="{BB962C8B-B14F-4D97-AF65-F5344CB8AC3E}">
        <p14:creationId xmlns:p14="http://schemas.microsoft.com/office/powerpoint/2010/main" val="39870069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algn="just"/>
            <a:endParaRPr lang="ru-RU" sz="2000" dirty="0"/>
          </a:p>
          <a:p>
            <a:pPr algn="just"/>
            <a:r>
              <a:rPr lang="ru-RU" sz="1800" dirty="0" smtClean="0">
                <a:solidFill>
                  <a:schemeClr val="tx2">
                    <a:lumMod val="75000"/>
                  </a:schemeClr>
                </a:solidFill>
                <a:latin typeface="Times New Roman" pitchFamily="18" charset="0"/>
                <a:cs typeface="Times New Roman" pitchFamily="18" charset="0"/>
              </a:rPr>
              <a:t>Имеется возможность </a:t>
            </a:r>
            <a:r>
              <a:rPr lang="ru-RU" sz="1800" dirty="0">
                <a:solidFill>
                  <a:schemeClr val="tx2">
                    <a:lumMod val="75000"/>
                  </a:schemeClr>
                </a:solidFill>
                <a:latin typeface="Times New Roman" pitchFamily="18" charset="0"/>
                <a:cs typeface="Times New Roman" pitchFamily="18" charset="0"/>
              </a:rPr>
              <a:t>проверить показатели расчета с помощью:</a:t>
            </a:r>
          </a:p>
          <a:p>
            <a:pPr algn="just"/>
            <a:r>
              <a:rPr lang="ru-RU" sz="1800" dirty="0">
                <a:solidFill>
                  <a:schemeClr val="tx2">
                    <a:lumMod val="75000"/>
                  </a:schemeClr>
                </a:solidFill>
                <a:latin typeface="Times New Roman" pitchFamily="18" charset="0"/>
                <a:cs typeface="Times New Roman" pitchFamily="18" charset="0"/>
              </a:rPr>
              <a:t>- </a:t>
            </a:r>
            <a:r>
              <a:rPr lang="ru-RU" sz="1800" dirty="0" smtClean="0">
                <a:solidFill>
                  <a:schemeClr val="tx2">
                    <a:lumMod val="75000"/>
                  </a:schemeClr>
                </a:solidFill>
                <a:latin typeface="Times New Roman" pitchFamily="18" charset="0"/>
                <a:cs typeface="Times New Roman" pitchFamily="18" charset="0"/>
              </a:rPr>
              <a:t>   </a:t>
            </a:r>
            <a:r>
              <a:rPr lang="ru-RU" sz="1800" dirty="0" err="1" smtClean="0">
                <a:solidFill>
                  <a:schemeClr val="tx2">
                    <a:lumMod val="75000"/>
                  </a:schemeClr>
                </a:solidFill>
                <a:latin typeface="Times New Roman" pitchFamily="18" charset="0"/>
                <a:cs typeface="Times New Roman" pitchFamily="18" charset="0"/>
              </a:rPr>
              <a:t>внутридокументарных</a:t>
            </a:r>
            <a:r>
              <a:rPr lang="ru-RU" sz="1800" dirty="0" smtClean="0">
                <a:solidFill>
                  <a:schemeClr val="tx2">
                    <a:lumMod val="75000"/>
                  </a:schemeClr>
                </a:solidFill>
                <a:latin typeface="Times New Roman" pitchFamily="18" charset="0"/>
                <a:cs typeface="Times New Roman" pitchFamily="18" charset="0"/>
              </a:rPr>
              <a:t> </a:t>
            </a:r>
            <a:r>
              <a:rPr lang="ru-RU" sz="1800" dirty="0">
                <a:solidFill>
                  <a:schemeClr val="tx2">
                    <a:lumMod val="75000"/>
                  </a:schemeClr>
                </a:solidFill>
                <a:latin typeface="Times New Roman" pitchFamily="18" charset="0"/>
                <a:cs typeface="Times New Roman" pitchFamily="18" charset="0"/>
              </a:rPr>
              <a:t>соотношений - между показателями внутри расчета по страховым взносам;</a:t>
            </a:r>
          </a:p>
          <a:p>
            <a:pPr marL="683110" indent="-285750" algn="just">
              <a:buFontTx/>
              <a:buChar char="-"/>
            </a:pPr>
            <a:r>
              <a:rPr lang="ru-RU" sz="1800" dirty="0" err="1" smtClean="0">
                <a:solidFill>
                  <a:schemeClr val="tx2">
                    <a:lumMod val="75000"/>
                  </a:schemeClr>
                </a:solidFill>
                <a:latin typeface="Times New Roman" pitchFamily="18" charset="0"/>
                <a:cs typeface="Times New Roman" pitchFamily="18" charset="0"/>
              </a:rPr>
              <a:t>междокументарных</a:t>
            </a:r>
            <a:r>
              <a:rPr lang="ru-RU" sz="1800" dirty="0" smtClean="0">
                <a:solidFill>
                  <a:schemeClr val="tx2">
                    <a:lumMod val="75000"/>
                  </a:schemeClr>
                </a:solidFill>
                <a:latin typeface="Times New Roman" pitchFamily="18" charset="0"/>
                <a:cs typeface="Times New Roman" pitchFamily="18" charset="0"/>
              </a:rPr>
              <a:t> </a:t>
            </a:r>
            <a:r>
              <a:rPr lang="ru-RU" sz="1800" dirty="0">
                <a:solidFill>
                  <a:schemeClr val="tx2">
                    <a:lumMod val="75000"/>
                  </a:schemeClr>
                </a:solidFill>
                <a:latin typeface="Times New Roman" pitchFamily="18" charset="0"/>
                <a:cs typeface="Times New Roman" pitchFamily="18" charset="0"/>
              </a:rPr>
              <a:t>соотношений - между показателями расчета по страховым взносам и расчета по </a:t>
            </a:r>
            <a:r>
              <a:rPr lang="ru-RU" sz="1800" dirty="0">
                <a:solidFill>
                  <a:schemeClr val="tx2">
                    <a:lumMod val="75000"/>
                  </a:schemeClr>
                </a:solidFill>
                <a:latin typeface="Times New Roman" pitchFamily="18" charset="0"/>
                <a:cs typeface="Times New Roman" pitchFamily="18" charset="0"/>
                <a:hlinkClick r:id="rId2"/>
              </a:rPr>
              <a:t>форме 6-НДФЛ</a:t>
            </a:r>
            <a:r>
              <a:rPr lang="ru-RU" sz="1800" dirty="0" smtClean="0">
                <a:solidFill>
                  <a:schemeClr val="tx2">
                    <a:lumMod val="75000"/>
                  </a:schemeClr>
                </a:solidFill>
                <a:latin typeface="Times New Roman" pitchFamily="18" charset="0"/>
                <a:cs typeface="Times New Roman" pitchFamily="18" charset="0"/>
                <a:hlinkClick r:id="rId2"/>
              </a:rPr>
              <a:t>.</a:t>
            </a:r>
          </a:p>
          <a:p>
            <a:pPr algn="just"/>
            <a:r>
              <a:rPr lang="ru-RU" sz="1800" dirty="0">
                <a:solidFill>
                  <a:schemeClr val="tx2">
                    <a:lumMod val="75000"/>
                  </a:schemeClr>
                </a:solidFill>
                <a:latin typeface="Times New Roman" pitchFamily="18" charset="0"/>
                <a:cs typeface="Times New Roman" pitchFamily="18" charset="0"/>
              </a:rPr>
              <a:t> Контрольные </a:t>
            </a:r>
            <a:r>
              <a:rPr lang="ru-RU" sz="1800" dirty="0">
                <a:solidFill>
                  <a:schemeClr val="tx2">
                    <a:lumMod val="75000"/>
                  </a:schemeClr>
                </a:solidFill>
                <a:latin typeface="Times New Roman" pitchFamily="18" charset="0"/>
                <a:cs typeface="Times New Roman" pitchFamily="18" charset="0"/>
                <a:hlinkClick r:id="rId3"/>
              </a:rPr>
              <a:t>соотношения показателей расчета сведены в таблицу, в которой содержатся:</a:t>
            </a:r>
          </a:p>
          <a:p>
            <a:pPr algn="just"/>
            <a:r>
              <a:rPr lang="ru-RU" sz="1800" dirty="0">
                <a:solidFill>
                  <a:schemeClr val="tx2">
                    <a:lumMod val="75000"/>
                  </a:schemeClr>
                </a:solidFill>
                <a:latin typeface="Times New Roman" pitchFamily="18" charset="0"/>
                <a:cs typeface="Times New Roman" pitchFamily="18" charset="0"/>
              </a:rPr>
              <a:t>- равенства для различных строк </a:t>
            </a:r>
            <a:r>
              <a:rPr lang="ru-RU" sz="1800" dirty="0">
                <a:solidFill>
                  <a:schemeClr val="tx2">
                    <a:lumMod val="75000"/>
                  </a:schemeClr>
                </a:solidFill>
                <a:latin typeface="Times New Roman" pitchFamily="18" charset="0"/>
                <a:cs typeface="Times New Roman" pitchFamily="18" charset="0"/>
                <a:hlinkClick r:id="rId4"/>
              </a:rPr>
              <a:t>расчета - в </a:t>
            </a:r>
            <a:r>
              <a:rPr lang="ru-RU" sz="1800" dirty="0">
                <a:solidFill>
                  <a:schemeClr val="tx2">
                    <a:lumMod val="75000"/>
                  </a:schemeClr>
                </a:solidFill>
                <a:latin typeface="Times New Roman" pitchFamily="18" charset="0"/>
                <a:cs typeface="Times New Roman" pitchFamily="18" charset="0"/>
                <a:hlinkClick r:id="rId5"/>
              </a:rPr>
              <a:t>графе 3 таблицы соотношений;</a:t>
            </a:r>
          </a:p>
          <a:p>
            <a:pPr algn="just"/>
            <a:r>
              <a:rPr lang="ru-RU" sz="1800" dirty="0">
                <a:solidFill>
                  <a:schemeClr val="tx2">
                    <a:lumMod val="75000"/>
                  </a:schemeClr>
                </a:solidFill>
                <a:latin typeface="Times New Roman" pitchFamily="18" charset="0"/>
                <a:cs typeface="Times New Roman" pitchFamily="18" charset="0"/>
              </a:rPr>
              <a:t>- описание нарушения налогового законодательства - в </a:t>
            </a:r>
            <a:r>
              <a:rPr lang="ru-RU" sz="1800" dirty="0">
                <a:solidFill>
                  <a:schemeClr val="tx2">
                    <a:lumMod val="75000"/>
                  </a:schemeClr>
                </a:solidFill>
                <a:latin typeface="Times New Roman" pitchFamily="18" charset="0"/>
                <a:cs typeface="Times New Roman" pitchFamily="18" charset="0"/>
                <a:hlinkClick r:id="rId6"/>
              </a:rPr>
              <a:t>графе 5 таблицы;</a:t>
            </a:r>
          </a:p>
          <a:p>
            <a:pPr algn="just"/>
            <a:r>
              <a:rPr lang="ru-RU" sz="1800" dirty="0">
                <a:solidFill>
                  <a:schemeClr val="tx2">
                    <a:lumMod val="75000"/>
                  </a:schemeClr>
                </a:solidFill>
                <a:latin typeface="Times New Roman" pitchFamily="18" charset="0"/>
                <a:cs typeface="Times New Roman" pitchFamily="18" charset="0"/>
              </a:rPr>
              <a:t>- действия проверяющего при выявлении такого нарушения - в </a:t>
            </a:r>
            <a:r>
              <a:rPr lang="ru-RU" sz="1800" dirty="0">
                <a:solidFill>
                  <a:schemeClr val="tx2">
                    <a:lumMod val="75000"/>
                  </a:schemeClr>
                </a:solidFill>
                <a:latin typeface="Times New Roman" pitchFamily="18" charset="0"/>
                <a:cs typeface="Times New Roman" pitchFamily="18" charset="0"/>
                <a:hlinkClick r:id="rId7"/>
              </a:rPr>
              <a:t>графе 6 таблицы.</a:t>
            </a:r>
          </a:p>
          <a:p>
            <a:pPr marL="683110" indent="-285750">
              <a:buFontTx/>
              <a:buChar char="-"/>
            </a:pPr>
            <a:endParaRPr lang="ru-RU" sz="1600" b="0" dirty="0">
              <a:hlinkClick r:id="rId2"/>
            </a:endParaRPr>
          </a:p>
          <a:p>
            <a:endParaRPr lang="ru-RU" sz="2400" dirty="0"/>
          </a:p>
        </p:txBody>
      </p:sp>
      <p:sp>
        <p:nvSpPr>
          <p:cNvPr id="2" name="Заголовок 1"/>
          <p:cNvSpPr>
            <a:spLocks noGrp="1"/>
          </p:cNvSpPr>
          <p:nvPr>
            <p:ph type="title"/>
          </p:nvPr>
        </p:nvSpPr>
        <p:spPr/>
        <p:txBody>
          <a:bodyPr>
            <a:noAutofit/>
          </a:bodyPr>
          <a:lstStyle/>
          <a:p>
            <a:pPr algn="ctr"/>
            <a:r>
              <a:rPr lang="ru-RU" sz="2400" dirty="0" smtClean="0">
                <a:latin typeface="Times New Roman" pitchFamily="18" charset="0"/>
                <a:cs typeface="Times New Roman" pitchFamily="18" charset="0"/>
              </a:rPr>
              <a:t>Письмо ФНС России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от </a:t>
            </a:r>
            <a:r>
              <a:rPr lang="ru-RU" sz="2400" dirty="0">
                <a:latin typeface="Times New Roman" pitchFamily="18" charset="0"/>
                <a:cs typeface="Times New Roman" pitchFamily="18" charset="0"/>
              </a:rPr>
              <a:t>29.12.2017 </a:t>
            </a:r>
            <a:r>
              <a:rPr lang="ru-RU" sz="2400" dirty="0" smtClean="0">
                <a:latin typeface="Times New Roman" pitchFamily="18" charset="0"/>
                <a:cs typeface="Times New Roman" pitchFamily="18" charset="0"/>
              </a:rPr>
              <a:t>№ </a:t>
            </a:r>
            <a:r>
              <a:rPr lang="ru-RU" sz="2400" dirty="0">
                <a:latin typeface="Times New Roman" pitchFamily="18" charset="0"/>
                <a:cs typeface="Times New Roman" pitchFamily="18" charset="0"/>
              </a:rPr>
              <a:t>ГД-4-11/27043</a:t>
            </a:r>
            <a:r>
              <a:rPr lang="ru-RU" sz="2400" dirty="0" smtClean="0">
                <a:latin typeface="Times New Roman" pitchFamily="18" charset="0"/>
                <a:cs typeface="Times New Roman" pitchFamily="18" charset="0"/>
              </a:rPr>
              <a:t>@</a:t>
            </a:r>
            <a:br>
              <a:rPr lang="ru-RU" sz="2400" dirty="0" smtClean="0">
                <a:latin typeface="Times New Roman" pitchFamily="18" charset="0"/>
                <a:cs typeface="Times New Roman" pitchFamily="18" charset="0"/>
              </a:rPr>
            </a:br>
            <a:r>
              <a:rPr lang="ru-RU" sz="2200" dirty="0" smtClean="0">
                <a:latin typeface="Times New Roman" pitchFamily="18" charset="0"/>
                <a:cs typeface="Times New Roman" pitchFamily="18" charset="0"/>
              </a:rPr>
              <a:t>«О направлении контрольных соотношений» </a:t>
            </a:r>
            <a:endParaRPr lang="ru-RU" sz="2200" dirty="0">
              <a:latin typeface="Times New Roman" pitchFamily="18" charset="0"/>
              <a:cs typeface="Times New Roman" pitchFamily="18" charset="0"/>
            </a:endParaRPr>
          </a:p>
        </p:txBody>
      </p:sp>
      <p:sp>
        <p:nvSpPr>
          <p:cNvPr id="5" name="Номер слайда 4"/>
          <p:cNvSpPr>
            <a:spLocks noGrp="1"/>
          </p:cNvSpPr>
          <p:nvPr>
            <p:ph type="sldNum" sz="quarter" idx="11"/>
          </p:nvPr>
        </p:nvSpPr>
        <p:spPr/>
        <p:txBody>
          <a:bodyPr/>
          <a:lstStyle/>
          <a:p>
            <a:fld id="{E20E89E6-FE54-4E13-859C-1FA908D70D39}" type="slidenum">
              <a:rPr lang="ru-RU" smtClean="0">
                <a:solidFill>
                  <a:prstClr val="white"/>
                </a:solidFill>
              </a:rPr>
              <a:pPr/>
              <a:t>5</a:t>
            </a:fld>
            <a:endParaRPr lang="ru-RU" dirty="0">
              <a:solidFill>
                <a:prstClr val="white"/>
              </a:solidFill>
            </a:endParaRPr>
          </a:p>
        </p:txBody>
      </p:sp>
    </p:spTree>
    <p:extLst>
      <p:ext uri="{BB962C8B-B14F-4D97-AF65-F5344CB8AC3E}">
        <p14:creationId xmlns:p14="http://schemas.microsoft.com/office/powerpoint/2010/main" val="1075951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TextBox 6"/>
          <p:cNvSpPr txBox="1"/>
          <p:nvPr/>
        </p:nvSpPr>
        <p:spPr>
          <a:xfrm>
            <a:off x="1259633" y="2492896"/>
            <a:ext cx="5040560" cy="2016224"/>
          </a:xfrm>
          <a:prstGeom prst="rect">
            <a:avLst/>
          </a:prstGeom>
        </p:spPr>
        <p:txBody>
          <a:bodyPr vert="horz" wrap="none" lIns="104288" tIns="52144" rIns="104288" bIns="52144" rtlCol="0" anchor="ctr">
            <a:normAutofit/>
          </a:bodyPr>
          <a:lstStyle/>
          <a:p>
            <a:pPr defTabSz="1042872">
              <a:spcBef>
                <a:spcPct val="0"/>
              </a:spcBef>
            </a:pPr>
            <a:endParaRPr lang="ru-RU" sz="4800" b="1" dirty="0">
              <a:solidFill>
                <a:srgbClr val="005AA9"/>
              </a:solidFill>
              <a:latin typeface="+mj-lt"/>
              <a:ea typeface="+mj-ea"/>
              <a:cs typeface="+mj-cs"/>
            </a:endParaRPr>
          </a:p>
        </p:txBody>
      </p:sp>
      <p:sp>
        <p:nvSpPr>
          <p:cNvPr id="5" name="Прямоугольник 4"/>
          <p:cNvSpPr/>
          <p:nvPr/>
        </p:nvSpPr>
        <p:spPr>
          <a:xfrm>
            <a:off x="755576" y="476672"/>
            <a:ext cx="8136903" cy="800219"/>
          </a:xfrm>
          <a:prstGeom prst="rect">
            <a:avLst/>
          </a:prstGeom>
        </p:spPr>
        <p:txBody>
          <a:bodyPr wrap="square">
            <a:spAutoFit/>
          </a:bodyPr>
          <a:lstStyle/>
          <a:p>
            <a:r>
              <a:rPr lang="ru-RU" sz="2300" b="1" dirty="0" smtClean="0">
                <a:solidFill>
                  <a:schemeClr val="tx2">
                    <a:lumMod val="75000"/>
                  </a:schemeClr>
                </a:solidFill>
                <a:latin typeface="Times New Roman" panose="02020603050405020304" pitchFamily="18" charset="0"/>
                <a:ea typeface="+mj-ea"/>
                <a:cs typeface="Times New Roman" panose="02020603050405020304" pitchFamily="18" charset="0"/>
              </a:rPr>
              <a:t>Письмо </a:t>
            </a:r>
            <a:r>
              <a:rPr lang="ru-RU" sz="2300" b="1" dirty="0">
                <a:solidFill>
                  <a:schemeClr val="tx2">
                    <a:lumMod val="75000"/>
                  </a:schemeClr>
                </a:solidFill>
                <a:latin typeface="Times New Roman" panose="02020603050405020304" pitchFamily="18" charset="0"/>
                <a:ea typeface="+mj-ea"/>
                <a:cs typeface="Times New Roman" panose="02020603050405020304" pitchFamily="18" charset="0"/>
              </a:rPr>
              <a:t>Министерства финансов Российской Федерации от 24.03.2017     № 03-15-07/17273 </a:t>
            </a:r>
          </a:p>
        </p:txBody>
      </p:sp>
      <p:sp>
        <p:nvSpPr>
          <p:cNvPr id="8" name="Прямоугольник 7"/>
          <p:cNvSpPr/>
          <p:nvPr/>
        </p:nvSpPr>
        <p:spPr>
          <a:xfrm>
            <a:off x="683568" y="1484784"/>
            <a:ext cx="7704856" cy="475252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80133" tIns="40067" rIns="80133" bIns="40067" rtlCol="0" anchor="ctr"/>
          <a:lstStyle/>
          <a:p>
            <a:pPr algn="just"/>
            <a:r>
              <a:rPr lang="ru-RU" sz="2000" spc="-20" dirty="0" smtClean="0">
                <a:solidFill>
                  <a:schemeClr val="tx1"/>
                </a:solidFill>
                <a:latin typeface="Times New Roman" panose="02020603050405020304" pitchFamily="18" charset="0"/>
                <a:cs typeface="Times New Roman" panose="02020603050405020304" pitchFamily="18" charset="0"/>
              </a:rPr>
              <a:t>Кодексом не предусмотрено освобождение от исполнения обязанностей плательщика страховых взносов по представлению расчетов в случае неосуществления организацией финансово-хозяйственной деятельности.</a:t>
            </a:r>
          </a:p>
          <a:p>
            <a:pPr algn="just"/>
            <a:r>
              <a:rPr lang="ru-RU" sz="2000" spc="-20" dirty="0" smtClean="0">
                <a:solidFill>
                  <a:schemeClr val="tx1"/>
                </a:solidFill>
                <a:latin typeface="Times New Roman" panose="02020603050405020304" pitchFamily="18" charset="0"/>
                <a:cs typeface="Times New Roman" panose="02020603050405020304" pitchFamily="18" charset="0"/>
              </a:rPr>
              <a:t>Представляя расчеты с нулевыми показателями, плательщик заявляет в налоговый орган об отсутствии в конкретном отчетном периоде выплат и вознаграждений  в пользу физических лиц, являющихся объектом обложения страховыми взносами, и соответственно, об отсутствии сумм страховых взносов, подлежащих уплате за это же период.</a:t>
            </a:r>
          </a:p>
          <a:p>
            <a:pPr algn="just"/>
            <a:r>
              <a:rPr lang="ru-RU" sz="2000" spc="-20" dirty="0" smtClean="0">
                <a:solidFill>
                  <a:schemeClr val="tx1"/>
                </a:solidFill>
                <a:latin typeface="Times New Roman" panose="02020603050405020304" pitchFamily="18" charset="0"/>
                <a:cs typeface="Times New Roman" panose="02020603050405020304" pitchFamily="18" charset="0"/>
              </a:rPr>
              <a:t>Кроме того, представляемые расчеты с нулевыми показателями позволяют налоговым органам отделить плательщиков, не производящих выплаты и не осуществляющих финансово-хозяйственную деятельность от плательщиков, которые нарушают срок представления расчета</a:t>
            </a:r>
          </a:p>
          <a:p>
            <a:pPr algn="just"/>
            <a:endParaRPr lang="ru-RU" sz="2000" spc="-20" dirty="0">
              <a:solidFill>
                <a:schemeClr val="tx1"/>
              </a:solidFill>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1"/>
          </p:nvPr>
        </p:nvSpPr>
        <p:spPr/>
        <p:txBody>
          <a:bodyPr/>
          <a:lstStyle/>
          <a:p>
            <a:fld id="{E20E89E6-FE54-4E13-859C-1FA908D70D39}" type="slidenum">
              <a:rPr lang="ru-RU" smtClean="0">
                <a:solidFill>
                  <a:prstClr val="white"/>
                </a:solidFill>
              </a:rPr>
              <a:pPr/>
              <a:t>6</a:t>
            </a:fld>
            <a:endParaRPr lang="ru-RU" dirty="0">
              <a:solidFill>
                <a:prstClr val="white"/>
              </a:solidFill>
            </a:endParaRPr>
          </a:p>
        </p:txBody>
      </p:sp>
    </p:spTree>
    <p:extLst>
      <p:ext uri="{BB962C8B-B14F-4D97-AF65-F5344CB8AC3E}">
        <p14:creationId xmlns:p14="http://schemas.microsoft.com/office/powerpoint/2010/main" val="122883655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noChangeAspect="1"/>
          </p:cNvSpPr>
          <p:nvPr>
            <p:ph type="title"/>
          </p:nvPr>
        </p:nvSpPr>
        <p:spPr>
          <a:xfrm>
            <a:off x="836614" y="709516"/>
            <a:ext cx="7337192" cy="414696"/>
          </a:xfrm>
        </p:spPr>
        <p:txBody>
          <a:bodyPr lIns="80147" tIns="40074" rIns="80147" bIns="40074">
            <a:normAutofit fontScale="90000"/>
          </a:bodyPr>
          <a:lstStyle/>
          <a:p>
            <a:pPr algn="ctr"/>
            <a:r>
              <a:rPr lang="ru-RU" sz="2500" b="1" dirty="0">
                <a:solidFill>
                  <a:schemeClr val="tx2">
                    <a:lumMod val="75000"/>
                  </a:schemeClr>
                </a:solidFill>
                <a:latin typeface="Times New Roman" panose="02020603050405020304" pitchFamily="18" charset="0"/>
                <a:cs typeface="Times New Roman" panose="02020603050405020304" pitchFamily="18" charset="0"/>
              </a:rPr>
              <a:t>Сроки представления расчета по страховым взносам </a:t>
            </a:r>
            <a:r>
              <a:rPr lang="ru-RU" sz="2700" b="1" dirty="0">
                <a:solidFill>
                  <a:schemeClr val="tx2">
                    <a:lumMod val="75000"/>
                  </a:schemeClr>
                </a:solidFill>
              </a:rPr>
              <a:t/>
            </a:r>
            <a:br>
              <a:rPr lang="ru-RU" sz="2700" b="1" dirty="0">
                <a:solidFill>
                  <a:schemeClr val="tx2">
                    <a:lumMod val="75000"/>
                  </a:schemeClr>
                </a:solidFill>
              </a:rPr>
            </a:br>
            <a:endParaRPr lang="ru-RU" sz="2500" b="1" dirty="0">
              <a:solidFill>
                <a:schemeClr val="tx2">
                  <a:lumMod val="75000"/>
                </a:schemeClr>
              </a:solidFill>
            </a:endParaRPr>
          </a:p>
        </p:txBody>
      </p:sp>
      <p:sp>
        <p:nvSpPr>
          <p:cNvPr id="6" name="Rectangle 5"/>
          <p:cNvSpPr/>
          <p:nvPr/>
        </p:nvSpPr>
        <p:spPr>
          <a:xfrm>
            <a:off x="446506" y="2000240"/>
            <a:ext cx="7819966" cy="5367786"/>
          </a:xfrm>
          <a:prstGeom prst="rect">
            <a:avLst/>
          </a:prstGeom>
        </p:spPr>
        <p:txBody>
          <a:bodyPr wrap="square" lIns="102396" tIns="51198" rIns="102396" bIns="51198">
            <a:spAutoFit/>
          </a:bodyPr>
          <a:lstStyle/>
          <a:p>
            <a:pPr marL="319987" indent="-319987" algn="just">
              <a:lnSpc>
                <a:spcPct val="107000"/>
              </a:lnSpc>
              <a:buFont typeface="Arial" panose="020B0604020202020204" pitchFamily="34" charset="0"/>
              <a:buChar char="•"/>
            </a:pPr>
            <a:r>
              <a:rPr lang="ru-RU" sz="1500" b="1" dirty="0" smtClean="0">
                <a:solidFill>
                  <a:schemeClr val="tx2"/>
                </a:solidFill>
                <a:latin typeface="Times New Roman" panose="02020603050405020304" pitchFamily="18" charset="0"/>
                <a:cs typeface="Times New Roman" panose="02020603050405020304" pitchFamily="18" charset="0"/>
              </a:rPr>
              <a:t>Для плательщиков страховых взносов – работодателей расчетным периодом </a:t>
            </a:r>
            <a:r>
              <a:rPr lang="ru-RU" sz="1500" b="1" dirty="0">
                <a:solidFill>
                  <a:schemeClr val="tx2"/>
                </a:solidFill>
                <a:latin typeface="Times New Roman" panose="02020603050405020304" pitchFamily="18" charset="0"/>
                <a:cs typeface="Times New Roman" panose="02020603050405020304" pitchFamily="18" charset="0"/>
              </a:rPr>
              <a:t>признается </a:t>
            </a:r>
            <a:r>
              <a:rPr lang="ru-RU" sz="1500" b="1" dirty="0">
                <a:solidFill>
                  <a:srgbClr val="C00000"/>
                </a:solidFill>
                <a:latin typeface="Times New Roman" panose="02020603050405020304" pitchFamily="18" charset="0"/>
                <a:cs typeface="Times New Roman" panose="02020603050405020304" pitchFamily="18" charset="0"/>
              </a:rPr>
              <a:t>календарный год</a:t>
            </a:r>
            <a:r>
              <a:rPr lang="ru-RU" sz="1500" b="1" dirty="0">
                <a:solidFill>
                  <a:schemeClr val="tx2"/>
                </a:solidFill>
                <a:latin typeface="Times New Roman" panose="02020603050405020304" pitchFamily="18" charset="0"/>
                <a:cs typeface="Times New Roman" panose="02020603050405020304" pitchFamily="18" charset="0"/>
              </a:rPr>
              <a:t>, а отчетными периодами - </a:t>
            </a:r>
            <a:r>
              <a:rPr lang="ru-RU" sz="1500" b="1" dirty="0">
                <a:solidFill>
                  <a:srgbClr val="C00000"/>
                </a:solidFill>
                <a:latin typeface="Times New Roman" panose="02020603050405020304" pitchFamily="18" charset="0"/>
                <a:cs typeface="Times New Roman" panose="02020603050405020304" pitchFamily="18" charset="0"/>
              </a:rPr>
              <a:t>первый квартал, полугодие, девять месяцев календарного </a:t>
            </a:r>
            <a:r>
              <a:rPr lang="ru-RU" sz="1500" b="1" dirty="0" smtClean="0">
                <a:solidFill>
                  <a:srgbClr val="C00000"/>
                </a:solidFill>
                <a:latin typeface="Times New Roman" panose="02020603050405020304" pitchFamily="18" charset="0"/>
                <a:cs typeface="Times New Roman" panose="02020603050405020304" pitchFamily="18" charset="0"/>
              </a:rPr>
              <a:t>года</a:t>
            </a:r>
            <a:r>
              <a:rPr lang="ru-RU" sz="1500" b="1" dirty="0" smtClean="0">
                <a:solidFill>
                  <a:schemeClr val="tx2"/>
                </a:solidFill>
                <a:latin typeface="Times New Roman" panose="02020603050405020304" pitchFamily="18" charset="0"/>
                <a:cs typeface="Times New Roman" panose="02020603050405020304" pitchFamily="18" charset="0"/>
              </a:rPr>
              <a:t>.</a:t>
            </a:r>
          </a:p>
          <a:p>
            <a:pPr>
              <a:lnSpc>
                <a:spcPct val="107000"/>
              </a:lnSpc>
            </a:pPr>
            <a:endParaRPr lang="ru-RU" dirty="0" smtClean="0"/>
          </a:p>
          <a:p>
            <a:pPr>
              <a:lnSpc>
                <a:spcPct val="107000"/>
              </a:lnSpc>
            </a:pPr>
            <a:endParaRPr lang="ru-RU" dirty="0"/>
          </a:p>
          <a:p>
            <a:pPr>
              <a:lnSpc>
                <a:spcPct val="107000"/>
              </a:lnSpc>
            </a:pPr>
            <a:endParaRPr lang="ru-RU" dirty="0" smtClean="0"/>
          </a:p>
          <a:p>
            <a:pPr>
              <a:lnSpc>
                <a:spcPct val="107000"/>
              </a:lnSpc>
            </a:pPr>
            <a:endParaRPr lang="ru-RU" dirty="0"/>
          </a:p>
          <a:p>
            <a:pPr>
              <a:lnSpc>
                <a:spcPct val="107000"/>
              </a:lnSpc>
            </a:pPr>
            <a:endParaRPr lang="ru-RU" dirty="0" smtClean="0"/>
          </a:p>
          <a:p>
            <a:pPr>
              <a:lnSpc>
                <a:spcPct val="107000"/>
              </a:lnSpc>
            </a:pPr>
            <a:endParaRPr lang="ru-RU" dirty="0" smtClean="0"/>
          </a:p>
          <a:p>
            <a:pPr marL="319987" indent="-319987" algn="just">
              <a:lnSpc>
                <a:spcPct val="107000"/>
              </a:lnSpc>
              <a:buFont typeface="Arial" panose="020B0604020202020204" pitchFamily="34" charset="0"/>
              <a:buChar char="•"/>
            </a:pPr>
            <a:r>
              <a:rPr lang="ru-RU" sz="1500" b="1" dirty="0" smtClean="0">
                <a:solidFill>
                  <a:schemeClr val="tx2"/>
                </a:solidFill>
                <a:latin typeface="Times New Roman" panose="02020603050405020304" pitchFamily="18" charset="0"/>
                <a:cs typeface="Times New Roman" panose="02020603050405020304" pitchFamily="18" charset="0"/>
              </a:rPr>
              <a:t>Главы </a:t>
            </a:r>
            <a:r>
              <a:rPr lang="ru-RU" sz="1500" b="1" dirty="0">
                <a:solidFill>
                  <a:schemeClr val="tx2"/>
                </a:solidFill>
                <a:latin typeface="Times New Roman" panose="02020603050405020304" pitchFamily="18" charset="0"/>
                <a:cs typeface="Times New Roman" panose="02020603050405020304" pitchFamily="18" charset="0"/>
              </a:rPr>
              <a:t>крестьянских (фермерских) хозяйств представляют в налоговый орган по месту учета расчет по страховым взносам </a:t>
            </a:r>
            <a:r>
              <a:rPr lang="ru-RU" sz="1500" b="1" dirty="0">
                <a:solidFill>
                  <a:srgbClr val="C00000"/>
                </a:solidFill>
                <a:latin typeface="Times New Roman" panose="02020603050405020304" pitchFamily="18" charset="0"/>
                <a:cs typeface="Times New Roman" panose="02020603050405020304" pitchFamily="18" charset="0"/>
              </a:rPr>
              <a:t>ежегодно до 30 января</a:t>
            </a:r>
            <a:r>
              <a:rPr lang="ru-RU" sz="1500" b="1" dirty="0">
                <a:solidFill>
                  <a:schemeClr val="tx2"/>
                </a:solidFill>
                <a:latin typeface="Times New Roman" panose="02020603050405020304" pitchFamily="18" charset="0"/>
                <a:cs typeface="Times New Roman" panose="02020603050405020304" pitchFamily="18" charset="0"/>
              </a:rPr>
              <a:t> календарного года, следующего за истекшим расчетным периодом. </a:t>
            </a:r>
            <a:endParaRPr lang="ru-RU" sz="1500" b="1" dirty="0" smtClean="0">
              <a:solidFill>
                <a:schemeClr val="tx2"/>
              </a:solidFill>
              <a:latin typeface="Times New Roman" panose="02020603050405020304" pitchFamily="18" charset="0"/>
              <a:cs typeface="Times New Roman" panose="02020603050405020304" pitchFamily="18" charset="0"/>
            </a:endParaRPr>
          </a:p>
          <a:p>
            <a:pPr algn="just"/>
            <a:r>
              <a:rPr lang="ru-RU" sz="1600" b="1" dirty="0" smtClean="0">
                <a:latin typeface="Times New Roman" pitchFamily="18" charset="0"/>
                <a:cs typeface="Times New Roman" pitchFamily="18" charset="0"/>
              </a:rPr>
              <a:t>      Уплата </a:t>
            </a:r>
            <a:r>
              <a:rPr lang="ru-RU" sz="1600" b="1" dirty="0">
                <a:latin typeface="Times New Roman" pitchFamily="18" charset="0"/>
                <a:cs typeface="Times New Roman" pitchFamily="18" charset="0"/>
              </a:rPr>
              <a:t>страховых взносов </a:t>
            </a:r>
            <a:r>
              <a:rPr lang="ru-RU" sz="1600" b="1" dirty="0" smtClean="0">
                <a:latin typeface="Times New Roman" pitchFamily="18" charset="0"/>
                <a:cs typeface="Times New Roman" pitchFamily="18" charset="0"/>
              </a:rPr>
              <a:t>производится ежемесячно </a:t>
            </a:r>
            <a:r>
              <a:rPr lang="ru-RU" sz="1600" b="1" u="sng" dirty="0" smtClean="0">
                <a:latin typeface="Times New Roman" pitchFamily="18" charset="0"/>
                <a:cs typeface="Times New Roman" pitchFamily="18" charset="0"/>
              </a:rPr>
              <a:t>не </a:t>
            </a:r>
            <a:r>
              <a:rPr lang="ru-RU" sz="1600" b="1" u="sng" dirty="0">
                <a:latin typeface="Times New Roman" pitchFamily="18" charset="0"/>
                <a:cs typeface="Times New Roman" pitchFamily="18" charset="0"/>
              </a:rPr>
              <a:t>позднее 15-го </a:t>
            </a:r>
            <a:r>
              <a:rPr lang="ru-RU" sz="1600" b="1" u="sng" dirty="0" smtClean="0">
                <a:latin typeface="Times New Roman" pitchFamily="18" charset="0"/>
                <a:cs typeface="Times New Roman" pitchFamily="18" charset="0"/>
              </a:rPr>
              <a:t>числа </a:t>
            </a:r>
            <a:r>
              <a:rPr lang="ru-RU" sz="1600" b="1" dirty="0" smtClean="0">
                <a:latin typeface="Times New Roman" pitchFamily="18" charset="0"/>
                <a:cs typeface="Times New Roman" pitchFamily="18" charset="0"/>
              </a:rPr>
              <a:t>следующего </a:t>
            </a:r>
            <a:r>
              <a:rPr lang="ru-RU" sz="1600" b="1" dirty="0">
                <a:latin typeface="Times New Roman" pitchFamily="18" charset="0"/>
                <a:cs typeface="Times New Roman" pitchFamily="18" charset="0"/>
              </a:rPr>
              <a:t>календарного месяца, в котором произведены выплаты в пользу физических </a:t>
            </a:r>
            <a:r>
              <a:rPr lang="ru-RU" sz="1600" b="1" dirty="0" smtClean="0">
                <a:latin typeface="Times New Roman" pitchFamily="18" charset="0"/>
                <a:cs typeface="Times New Roman" pitchFamily="18" charset="0"/>
              </a:rPr>
              <a:t>лиц. </a:t>
            </a:r>
            <a:r>
              <a:rPr lang="ru-RU" sz="1600" b="1" u="sng" dirty="0" smtClean="0">
                <a:latin typeface="Times New Roman" pitchFamily="18" charset="0"/>
                <a:cs typeface="Times New Roman" pitchFamily="18" charset="0"/>
              </a:rPr>
              <a:t>Сумма </a:t>
            </a:r>
            <a:r>
              <a:rPr lang="ru-RU" sz="1600" b="1" u="sng" dirty="0">
                <a:latin typeface="Times New Roman" pitchFamily="18" charset="0"/>
                <a:cs typeface="Times New Roman" pitchFamily="18" charset="0"/>
              </a:rPr>
              <a:t>страховых </a:t>
            </a:r>
            <a:r>
              <a:rPr lang="ru-RU" sz="1600" b="1" u="sng" dirty="0" smtClean="0">
                <a:latin typeface="Times New Roman" pitchFamily="18" charset="0"/>
                <a:cs typeface="Times New Roman" pitchFamily="18" charset="0"/>
              </a:rPr>
              <a:t>взносов определяется </a:t>
            </a:r>
            <a:r>
              <a:rPr lang="ru-RU" sz="1600" b="1" u="sng" dirty="0">
                <a:latin typeface="Times New Roman" pitchFamily="18" charset="0"/>
                <a:cs typeface="Times New Roman" pitchFamily="18" charset="0"/>
              </a:rPr>
              <a:t>в рублях и копейках </a:t>
            </a:r>
            <a:r>
              <a:rPr lang="ru-RU" sz="1600" b="1" dirty="0">
                <a:latin typeface="Times New Roman" pitchFamily="18" charset="0"/>
                <a:cs typeface="Times New Roman" pitchFamily="18" charset="0"/>
              </a:rPr>
              <a:t>и исчисляться отдельно в отношении страховых взносов на </a:t>
            </a:r>
            <a:r>
              <a:rPr lang="ru-RU" sz="1600" b="1" dirty="0" smtClean="0">
                <a:latin typeface="Times New Roman" pitchFamily="18" charset="0"/>
                <a:cs typeface="Times New Roman" pitchFamily="18" charset="0"/>
              </a:rPr>
              <a:t>ОПС, </a:t>
            </a:r>
            <a:r>
              <a:rPr lang="ru-RU" sz="1600" b="1" dirty="0">
                <a:latin typeface="Times New Roman" pitchFamily="18" charset="0"/>
                <a:cs typeface="Times New Roman" pitchFamily="18" charset="0"/>
              </a:rPr>
              <a:t>страховых взносов на </a:t>
            </a:r>
            <a:r>
              <a:rPr lang="ru-RU" sz="1600" b="1" dirty="0" smtClean="0">
                <a:latin typeface="Times New Roman" pitchFamily="18" charset="0"/>
                <a:cs typeface="Times New Roman" pitchFamily="18" charset="0"/>
              </a:rPr>
              <a:t>ОСС </a:t>
            </a:r>
            <a:r>
              <a:rPr lang="ru-RU" sz="1600" b="1" dirty="0">
                <a:latin typeface="Times New Roman" pitchFamily="18" charset="0"/>
                <a:cs typeface="Times New Roman" pitchFamily="18" charset="0"/>
              </a:rPr>
              <a:t>на случай временной нетрудоспособности и в связи с материнством, страховых взносов на </a:t>
            </a:r>
            <a:r>
              <a:rPr lang="ru-RU" sz="1600" b="1" dirty="0" smtClean="0">
                <a:latin typeface="Times New Roman" pitchFamily="18" charset="0"/>
                <a:cs typeface="Times New Roman" pitchFamily="18" charset="0"/>
              </a:rPr>
              <a:t>ОМС.</a:t>
            </a:r>
            <a:endParaRPr lang="ru-RU" sz="1600" b="1" dirty="0">
              <a:latin typeface="Times New Roman" pitchFamily="18" charset="0"/>
              <a:cs typeface="Times New Roman" pitchFamily="18" charset="0"/>
            </a:endParaRPr>
          </a:p>
          <a:p>
            <a:pPr algn="just">
              <a:lnSpc>
                <a:spcPct val="107000"/>
              </a:lnSpc>
            </a:pPr>
            <a:endParaRPr lang="ru-RU" sz="1600" b="1" dirty="0" smtClean="0">
              <a:solidFill>
                <a:schemeClr val="tx2"/>
              </a:solidFill>
              <a:latin typeface="Times New Roman" panose="02020603050405020304" pitchFamily="18" charset="0"/>
              <a:cs typeface="Times New Roman" panose="02020603050405020304" pitchFamily="18" charset="0"/>
            </a:endParaRPr>
          </a:p>
          <a:p>
            <a:pPr marL="319987" indent="-319987" algn="just">
              <a:lnSpc>
                <a:spcPct val="107000"/>
              </a:lnSpc>
              <a:buFont typeface="Arial" panose="020B0604020202020204" pitchFamily="34" charset="0"/>
              <a:buChar char="•"/>
            </a:pPr>
            <a:endParaRPr lang="ru-RU" sz="1600" b="1" dirty="0">
              <a:solidFill>
                <a:schemeClr val="tx2"/>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1370124" y="1500174"/>
            <a:ext cx="6270172" cy="428628"/>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102396" tIns="51198" rIns="102396" bIns="51198" rtlCol="0" anchor="ctr"/>
          <a:lstStyle/>
          <a:p>
            <a:pPr algn="ctr"/>
            <a:r>
              <a:rPr lang="ru-RU" dirty="0" smtClean="0">
                <a:ln w="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30-е число месяца, следующего за отчетным периодом</a:t>
            </a:r>
            <a:endParaRPr lang="ru-RU" dirty="0">
              <a:ln w="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graphicFrame>
        <p:nvGraphicFramePr>
          <p:cNvPr id="5" name="Таблица 4"/>
          <p:cNvGraphicFramePr>
            <a:graphicFrameLocks noGrp="1"/>
          </p:cNvGraphicFramePr>
          <p:nvPr>
            <p:extLst>
              <p:ext uri="{D42A27DB-BD31-4B8C-83A1-F6EECF244321}">
                <p14:modId xmlns:p14="http://schemas.microsoft.com/office/powerpoint/2010/main" val="4221219935"/>
              </p:ext>
            </p:extLst>
          </p:nvPr>
        </p:nvGraphicFramePr>
        <p:xfrm>
          <a:off x="1399904" y="2882917"/>
          <a:ext cx="5706881" cy="1555516"/>
        </p:xfrm>
        <a:graphic>
          <a:graphicData uri="http://schemas.openxmlformats.org/drawingml/2006/table">
            <a:tbl>
              <a:tblPr>
                <a:tableStyleId>{5C22544A-7EE6-4342-B048-85BDC9FD1C3A}</a:tableStyleId>
              </a:tblPr>
              <a:tblGrid>
                <a:gridCol w="2757031">
                  <a:extLst>
                    <a:ext uri="{9D8B030D-6E8A-4147-A177-3AD203B41FA5}">
                      <a16:colId xmlns="" xmlns:a16="http://schemas.microsoft.com/office/drawing/2014/main" val="20000"/>
                    </a:ext>
                  </a:extLst>
                </a:gridCol>
                <a:gridCol w="2949850">
                  <a:extLst>
                    <a:ext uri="{9D8B030D-6E8A-4147-A177-3AD203B41FA5}">
                      <a16:colId xmlns="" xmlns:a16="http://schemas.microsoft.com/office/drawing/2014/main" val="20001"/>
                    </a:ext>
                  </a:extLst>
                </a:gridCol>
              </a:tblGrid>
              <a:tr h="483789">
                <a:tc>
                  <a:txBody>
                    <a:bodyPr/>
                    <a:lstStyle/>
                    <a:p>
                      <a:pPr algn="ctr">
                        <a:lnSpc>
                          <a:spcPts val="1440"/>
                        </a:lnSpc>
                        <a:spcAft>
                          <a:spcPts val="0"/>
                        </a:spcAft>
                      </a:pPr>
                      <a:endParaRPr lang="ru-RU" sz="1600" b="1" dirty="0" smtClean="0">
                        <a:solidFill>
                          <a:schemeClr val="tx1"/>
                        </a:solidFill>
                        <a:effectLst/>
                        <a:latin typeface="Times New Roman" panose="02020603050405020304" pitchFamily="18" charset="0"/>
                        <a:cs typeface="Times New Roman" panose="02020603050405020304" pitchFamily="18" charset="0"/>
                      </a:endParaRPr>
                    </a:p>
                    <a:p>
                      <a:pPr algn="ctr">
                        <a:lnSpc>
                          <a:spcPts val="1440"/>
                        </a:lnSpc>
                        <a:spcAft>
                          <a:spcPts val="0"/>
                        </a:spcAft>
                      </a:pPr>
                      <a:r>
                        <a:rPr lang="ru-RU" sz="1600" b="1" dirty="0" smtClean="0">
                          <a:solidFill>
                            <a:schemeClr val="tx1"/>
                          </a:solidFill>
                          <a:effectLst/>
                          <a:latin typeface="Times New Roman" panose="02020603050405020304" pitchFamily="18" charset="0"/>
                          <a:cs typeface="Times New Roman" panose="02020603050405020304" pitchFamily="18" charset="0"/>
                        </a:rPr>
                        <a:t>Период (2018 год)</a:t>
                      </a:r>
                    </a:p>
                    <a:p>
                      <a:pPr algn="ctr">
                        <a:lnSpc>
                          <a:spcPts val="1440"/>
                        </a:lnSpc>
                        <a:spcAft>
                          <a:spcPts val="0"/>
                        </a:spcAft>
                      </a:pP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ts val="1440"/>
                        </a:lnSpc>
                        <a:spcAft>
                          <a:spcPts val="0"/>
                        </a:spcAft>
                      </a:pPr>
                      <a:endParaRPr lang="ru-RU" sz="1600" b="1" dirty="0" smtClean="0">
                        <a:solidFill>
                          <a:schemeClr val="tx1"/>
                        </a:solidFill>
                        <a:effectLst/>
                        <a:latin typeface="Times New Roman" panose="02020603050405020304" pitchFamily="18" charset="0"/>
                        <a:cs typeface="Times New Roman" panose="02020603050405020304" pitchFamily="18" charset="0"/>
                      </a:endParaRPr>
                    </a:p>
                    <a:p>
                      <a:pPr algn="ctr">
                        <a:lnSpc>
                          <a:spcPts val="1440"/>
                        </a:lnSpc>
                        <a:spcAft>
                          <a:spcPts val="0"/>
                        </a:spcAft>
                      </a:pPr>
                      <a:r>
                        <a:rPr lang="ru-RU" sz="1600" b="1" dirty="0" smtClean="0">
                          <a:solidFill>
                            <a:schemeClr val="tx1"/>
                          </a:solidFill>
                          <a:effectLst/>
                          <a:latin typeface="Times New Roman" panose="02020603050405020304" pitchFamily="18" charset="0"/>
                          <a:cs typeface="Times New Roman" panose="02020603050405020304" pitchFamily="18" charset="0"/>
                        </a:rPr>
                        <a:t>Срок </a:t>
                      </a:r>
                      <a:r>
                        <a:rPr lang="ru-RU" sz="1600" b="1" dirty="0">
                          <a:solidFill>
                            <a:schemeClr val="tx1"/>
                          </a:solidFill>
                          <a:effectLst/>
                          <a:latin typeface="Times New Roman" panose="02020603050405020304" pitchFamily="18" charset="0"/>
                          <a:cs typeface="Times New Roman" panose="02020603050405020304" pitchFamily="18" charset="0"/>
                        </a:rPr>
                        <a:t>представления</a:t>
                      </a:r>
                      <a:endParaRPr lang="ru-RU" sz="1600" b="1"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0"/>
                  </a:ext>
                </a:extLst>
              </a:tr>
              <a:tr h="255529">
                <a:tc>
                  <a:txBody>
                    <a:bodyPr/>
                    <a:lstStyle/>
                    <a:p>
                      <a:pPr algn="ctr">
                        <a:lnSpc>
                          <a:spcPts val="1440"/>
                        </a:lnSpc>
                        <a:spcAft>
                          <a:spcPts val="0"/>
                        </a:spcAft>
                      </a:pPr>
                      <a:r>
                        <a:rPr lang="en-US" sz="1600" dirty="0">
                          <a:solidFill>
                            <a:schemeClr val="tx1"/>
                          </a:solidFill>
                          <a:effectLst/>
                          <a:latin typeface="Times New Roman" panose="02020603050405020304" pitchFamily="18" charset="0"/>
                          <a:cs typeface="Times New Roman" panose="02020603050405020304" pitchFamily="18" charset="0"/>
                        </a:rPr>
                        <a:t>I </a:t>
                      </a:r>
                      <a:r>
                        <a:rPr lang="ru-RU" sz="1600" dirty="0">
                          <a:solidFill>
                            <a:schemeClr val="tx1"/>
                          </a:solidFill>
                          <a:effectLst/>
                          <a:latin typeface="Times New Roman" panose="02020603050405020304" pitchFamily="18" charset="0"/>
                          <a:cs typeface="Times New Roman" panose="02020603050405020304" pitchFamily="18" charset="0"/>
                        </a:rPr>
                        <a:t>квартал </a:t>
                      </a:r>
                      <a:r>
                        <a:rPr lang="ru-RU" sz="1600" dirty="0" smtClean="0">
                          <a:solidFill>
                            <a:schemeClr val="tx1"/>
                          </a:solidFill>
                          <a:effectLst/>
                          <a:latin typeface="Times New Roman" panose="02020603050405020304" pitchFamily="18" charset="0"/>
                          <a:cs typeface="Times New Roman" panose="02020603050405020304" pitchFamily="18" charset="0"/>
                        </a:rPr>
                        <a:t>2018</a:t>
                      </a:r>
                      <a:r>
                        <a:rPr lang="en-US" sz="1600" dirty="0">
                          <a:solidFill>
                            <a:schemeClr val="tx1"/>
                          </a:solidFill>
                          <a:effectLst/>
                          <a:latin typeface="Times New Roman" panose="02020603050405020304" pitchFamily="18" charset="0"/>
                          <a:cs typeface="Times New Roman" panose="02020603050405020304" pitchFamily="18" charset="0"/>
                        </a:rPr>
                        <a:t> </a:t>
                      </a:r>
                      <a:r>
                        <a:rPr lang="ru-RU" sz="1600" dirty="0">
                          <a:solidFill>
                            <a:schemeClr val="tx1"/>
                          </a:solidFill>
                          <a:effectLst/>
                          <a:latin typeface="Times New Roman" panose="02020603050405020304" pitchFamily="18" charset="0"/>
                          <a:cs typeface="Times New Roman" panose="02020603050405020304" pitchFamily="18" charset="0"/>
                        </a:rPr>
                        <a:t>года</a:t>
                      </a:r>
                      <a:endParaRPr lang="ru-RU"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ts val="1440"/>
                        </a:lnSpc>
                        <a:spcAft>
                          <a:spcPts val="0"/>
                        </a:spcAft>
                      </a:pPr>
                      <a:r>
                        <a:rPr lang="ru-RU" sz="1600" dirty="0" smtClean="0">
                          <a:solidFill>
                            <a:schemeClr val="tx1"/>
                          </a:solidFill>
                          <a:effectLst/>
                          <a:latin typeface="Times New Roman" panose="02020603050405020304" pitchFamily="18" charset="0"/>
                          <a:cs typeface="Times New Roman" panose="02020603050405020304" pitchFamily="18" charset="0"/>
                        </a:rPr>
                        <a:t>3</a:t>
                      </a:r>
                      <a:r>
                        <a:rPr lang="en-US" sz="1600" dirty="0" smtClean="0">
                          <a:solidFill>
                            <a:schemeClr val="tx1"/>
                          </a:solidFill>
                          <a:effectLst/>
                          <a:latin typeface="Times New Roman" panose="02020603050405020304" pitchFamily="18" charset="0"/>
                          <a:cs typeface="Times New Roman" panose="02020603050405020304" pitchFamily="18" charset="0"/>
                        </a:rPr>
                        <a:t> </a:t>
                      </a:r>
                      <a:r>
                        <a:rPr lang="ru-RU" sz="1600" dirty="0">
                          <a:solidFill>
                            <a:schemeClr val="tx1"/>
                          </a:solidFill>
                          <a:effectLst/>
                          <a:latin typeface="Times New Roman" panose="02020603050405020304" pitchFamily="18" charset="0"/>
                          <a:cs typeface="Times New Roman" panose="02020603050405020304" pitchFamily="18" charset="0"/>
                        </a:rPr>
                        <a:t>мая </a:t>
                      </a:r>
                      <a:r>
                        <a:rPr lang="ru-RU" sz="1600" dirty="0" smtClean="0">
                          <a:solidFill>
                            <a:schemeClr val="tx1"/>
                          </a:solidFill>
                          <a:effectLst/>
                          <a:latin typeface="Times New Roman" panose="02020603050405020304" pitchFamily="18" charset="0"/>
                          <a:cs typeface="Times New Roman" panose="02020603050405020304" pitchFamily="18" charset="0"/>
                        </a:rPr>
                        <a:t>2018 </a:t>
                      </a:r>
                      <a:r>
                        <a:rPr lang="ru-RU" sz="1600" dirty="0">
                          <a:solidFill>
                            <a:schemeClr val="tx1"/>
                          </a:solidFill>
                          <a:effectLst/>
                          <a:latin typeface="Times New Roman" panose="02020603050405020304" pitchFamily="18" charset="0"/>
                          <a:cs typeface="Times New Roman" panose="02020603050405020304" pitchFamily="18" charset="0"/>
                        </a:rPr>
                        <a:t>г.</a:t>
                      </a:r>
                      <a:endParaRPr lang="ru-RU"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1"/>
                  </a:ext>
                </a:extLst>
              </a:tr>
              <a:tr h="255529">
                <a:tc>
                  <a:txBody>
                    <a:bodyPr/>
                    <a:lstStyle/>
                    <a:p>
                      <a:pPr algn="ctr">
                        <a:lnSpc>
                          <a:spcPts val="144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полугодие </a:t>
                      </a:r>
                      <a:r>
                        <a:rPr lang="ru-RU" sz="1600" dirty="0" smtClean="0">
                          <a:solidFill>
                            <a:schemeClr val="tx1"/>
                          </a:solidFill>
                          <a:effectLst/>
                          <a:latin typeface="Times New Roman" panose="02020603050405020304" pitchFamily="18" charset="0"/>
                          <a:cs typeface="Times New Roman" panose="02020603050405020304" pitchFamily="18" charset="0"/>
                        </a:rPr>
                        <a:t>2018</a:t>
                      </a:r>
                      <a:r>
                        <a:rPr lang="en-US" sz="1600" dirty="0">
                          <a:solidFill>
                            <a:schemeClr val="tx1"/>
                          </a:solidFill>
                          <a:effectLst/>
                          <a:latin typeface="Times New Roman" panose="02020603050405020304" pitchFamily="18" charset="0"/>
                          <a:cs typeface="Times New Roman" panose="02020603050405020304" pitchFamily="18" charset="0"/>
                        </a:rPr>
                        <a:t> </a:t>
                      </a:r>
                      <a:r>
                        <a:rPr lang="ru-RU" sz="1600" dirty="0">
                          <a:solidFill>
                            <a:schemeClr val="tx1"/>
                          </a:solidFill>
                          <a:effectLst/>
                          <a:latin typeface="Times New Roman" panose="02020603050405020304" pitchFamily="18" charset="0"/>
                          <a:cs typeface="Times New Roman" panose="02020603050405020304" pitchFamily="18" charset="0"/>
                        </a:rPr>
                        <a:t>года</a:t>
                      </a:r>
                      <a:endParaRPr lang="ru-RU"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ts val="1440"/>
                        </a:lnSpc>
                        <a:spcAft>
                          <a:spcPts val="0"/>
                        </a:spcAft>
                      </a:pPr>
                      <a:r>
                        <a:rPr lang="en-US" sz="1600" dirty="0" smtClean="0">
                          <a:solidFill>
                            <a:schemeClr val="tx1"/>
                          </a:solidFill>
                          <a:effectLst/>
                          <a:latin typeface="Times New Roman" panose="02020603050405020304" pitchFamily="18" charset="0"/>
                          <a:cs typeface="Times New Roman" panose="02020603050405020304" pitchFamily="18" charset="0"/>
                        </a:rPr>
                        <a:t>3</a:t>
                      </a:r>
                      <a:r>
                        <a:rPr lang="ru-RU" sz="1600" dirty="0" smtClean="0">
                          <a:solidFill>
                            <a:schemeClr val="tx1"/>
                          </a:solidFill>
                          <a:effectLst/>
                          <a:latin typeface="Times New Roman" panose="02020603050405020304" pitchFamily="18" charset="0"/>
                          <a:cs typeface="Times New Roman" panose="02020603050405020304" pitchFamily="18" charset="0"/>
                        </a:rPr>
                        <a:t>0</a:t>
                      </a:r>
                      <a:r>
                        <a:rPr lang="en-US" sz="1600" dirty="0" smtClean="0">
                          <a:solidFill>
                            <a:schemeClr val="tx1"/>
                          </a:solidFill>
                          <a:effectLst/>
                          <a:latin typeface="Times New Roman" panose="02020603050405020304" pitchFamily="18" charset="0"/>
                          <a:cs typeface="Times New Roman" panose="02020603050405020304" pitchFamily="18" charset="0"/>
                        </a:rPr>
                        <a:t> </a:t>
                      </a:r>
                      <a:r>
                        <a:rPr lang="ru-RU" sz="1600" dirty="0">
                          <a:solidFill>
                            <a:schemeClr val="tx1"/>
                          </a:solidFill>
                          <a:effectLst/>
                          <a:latin typeface="Times New Roman" panose="02020603050405020304" pitchFamily="18" charset="0"/>
                          <a:cs typeface="Times New Roman" panose="02020603050405020304" pitchFamily="18" charset="0"/>
                        </a:rPr>
                        <a:t>июля </a:t>
                      </a:r>
                      <a:r>
                        <a:rPr lang="ru-RU" sz="1600" dirty="0" smtClean="0">
                          <a:solidFill>
                            <a:schemeClr val="tx1"/>
                          </a:solidFill>
                          <a:effectLst/>
                          <a:latin typeface="Times New Roman" panose="02020603050405020304" pitchFamily="18" charset="0"/>
                          <a:cs typeface="Times New Roman" panose="02020603050405020304" pitchFamily="18" charset="0"/>
                        </a:rPr>
                        <a:t>2018 </a:t>
                      </a:r>
                      <a:r>
                        <a:rPr lang="ru-RU" sz="1600" dirty="0">
                          <a:solidFill>
                            <a:schemeClr val="tx1"/>
                          </a:solidFill>
                          <a:effectLst/>
                          <a:latin typeface="Times New Roman" panose="02020603050405020304" pitchFamily="18" charset="0"/>
                          <a:cs typeface="Times New Roman" panose="02020603050405020304" pitchFamily="18" charset="0"/>
                        </a:rPr>
                        <a:t>г.</a:t>
                      </a:r>
                      <a:endParaRPr lang="ru-RU"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2"/>
                  </a:ext>
                </a:extLst>
              </a:tr>
              <a:tr h="255529">
                <a:tc>
                  <a:txBody>
                    <a:bodyPr/>
                    <a:lstStyle/>
                    <a:p>
                      <a:pPr algn="ctr">
                        <a:lnSpc>
                          <a:spcPts val="1440"/>
                        </a:lnSpc>
                        <a:spcAft>
                          <a:spcPts val="0"/>
                        </a:spcAft>
                      </a:pPr>
                      <a:r>
                        <a:rPr lang="en-US" sz="1600" dirty="0">
                          <a:solidFill>
                            <a:schemeClr val="tx1"/>
                          </a:solidFill>
                          <a:effectLst/>
                          <a:latin typeface="Times New Roman" panose="02020603050405020304" pitchFamily="18" charset="0"/>
                          <a:cs typeface="Times New Roman" panose="02020603050405020304" pitchFamily="18" charset="0"/>
                        </a:rPr>
                        <a:t>9 </a:t>
                      </a:r>
                      <a:r>
                        <a:rPr lang="ru-RU" sz="1600" dirty="0">
                          <a:solidFill>
                            <a:schemeClr val="tx1"/>
                          </a:solidFill>
                          <a:effectLst/>
                          <a:latin typeface="Times New Roman" panose="02020603050405020304" pitchFamily="18" charset="0"/>
                          <a:cs typeface="Times New Roman" panose="02020603050405020304" pitchFamily="18" charset="0"/>
                        </a:rPr>
                        <a:t>месяцев </a:t>
                      </a:r>
                      <a:r>
                        <a:rPr lang="ru-RU" sz="1600" dirty="0" smtClean="0">
                          <a:solidFill>
                            <a:schemeClr val="tx1"/>
                          </a:solidFill>
                          <a:effectLst/>
                          <a:latin typeface="Times New Roman" panose="02020603050405020304" pitchFamily="18" charset="0"/>
                          <a:cs typeface="Times New Roman" panose="02020603050405020304" pitchFamily="18" charset="0"/>
                        </a:rPr>
                        <a:t>2018</a:t>
                      </a:r>
                      <a:r>
                        <a:rPr lang="en-US" sz="1600" dirty="0">
                          <a:solidFill>
                            <a:schemeClr val="tx1"/>
                          </a:solidFill>
                          <a:effectLst/>
                          <a:latin typeface="Times New Roman" panose="02020603050405020304" pitchFamily="18" charset="0"/>
                          <a:cs typeface="Times New Roman" panose="02020603050405020304" pitchFamily="18" charset="0"/>
                        </a:rPr>
                        <a:t> </a:t>
                      </a:r>
                      <a:r>
                        <a:rPr lang="ru-RU" sz="1600" dirty="0">
                          <a:solidFill>
                            <a:schemeClr val="tx1"/>
                          </a:solidFill>
                          <a:effectLst/>
                          <a:latin typeface="Times New Roman" panose="02020603050405020304" pitchFamily="18" charset="0"/>
                          <a:cs typeface="Times New Roman" panose="02020603050405020304" pitchFamily="18" charset="0"/>
                        </a:rPr>
                        <a:t>года</a:t>
                      </a:r>
                      <a:endParaRPr lang="ru-RU"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ts val="1440"/>
                        </a:lnSpc>
                        <a:spcAft>
                          <a:spcPts val="0"/>
                        </a:spcAft>
                      </a:pPr>
                      <a:r>
                        <a:rPr lang="en-US" sz="1600" dirty="0">
                          <a:solidFill>
                            <a:schemeClr val="tx1"/>
                          </a:solidFill>
                          <a:effectLst/>
                          <a:latin typeface="Times New Roman" panose="02020603050405020304" pitchFamily="18" charset="0"/>
                          <a:cs typeface="Times New Roman" panose="02020603050405020304" pitchFamily="18" charset="0"/>
                        </a:rPr>
                        <a:t>30 </a:t>
                      </a:r>
                      <a:r>
                        <a:rPr lang="ru-RU" sz="1600" dirty="0">
                          <a:solidFill>
                            <a:schemeClr val="tx1"/>
                          </a:solidFill>
                          <a:effectLst/>
                          <a:latin typeface="Times New Roman" panose="02020603050405020304" pitchFamily="18" charset="0"/>
                          <a:cs typeface="Times New Roman" panose="02020603050405020304" pitchFamily="18" charset="0"/>
                        </a:rPr>
                        <a:t>октября </a:t>
                      </a:r>
                      <a:r>
                        <a:rPr lang="ru-RU" sz="1600" dirty="0" smtClean="0">
                          <a:solidFill>
                            <a:schemeClr val="tx1"/>
                          </a:solidFill>
                          <a:effectLst/>
                          <a:latin typeface="Times New Roman" panose="02020603050405020304" pitchFamily="18" charset="0"/>
                          <a:cs typeface="Times New Roman" panose="02020603050405020304" pitchFamily="18" charset="0"/>
                        </a:rPr>
                        <a:t>2018 </a:t>
                      </a:r>
                      <a:r>
                        <a:rPr lang="ru-RU" sz="1600" dirty="0">
                          <a:solidFill>
                            <a:schemeClr val="tx1"/>
                          </a:solidFill>
                          <a:effectLst/>
                          <a:latin typeface="Times New Roman" panose="02020603050405020304" pitchFamily="18" charset="0"/>
                          <a:cs typeface="Times New Roman" panose="02020603050405020304" pitchFamily="18" charset="0"/>
                        </a:rPr>
                        <a:t>г.</a:t>
                      </a:r>
                      <a:endParaRPr lang="ru-RU"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3"/>
                  </a:ext>
                </a:extLst>
              </a:tr>
              <a:tr h="255529">
                <a:tc>
                  <a:txBody>
                    <a:bodyPr/>
                    <a:lstStyle/>
                    <a:p>
                      <a:pPr algn="ctr">
                        <a:lnSpc>
                          <a:spcPts val="1440"/>
                        </a:lnSpc>
                        <a:spcAft>
                          <a:spcPts val="0"/>
                        </a:spcAft>
                      </a:pPr>
                      <a:r>
                        <a:rPr lang="ru-RU" sz="1600" dirty="0">
                          <a:solidFill>
                            <a:schemeClr val="tx1"/>
                          </a:solidFill>
                          <a:effectLst/>
                          <a:latin typeface="Times New Roman" panose="02020603050405020304" pitchFamily="18" charset="0"/>
                          <a:cs typeface="Times New Roman" panose="02020603050405020304" pitchFamily="18" charset="0"/>
                        </a:rPr>
                        <a:t>расчетный период - </a:t>
                      </a:r>
                      <a:r>
                        <a:rPr lang="en-US" sz="1600" dirty="0" smtClean="0">
                          <a:solidFill>
                            <a:schemeClr val="tx1"/>
                          </a:solidFill>
                          <a:effectLst/>
                          <a:latin typeface="Times New Roman" panose="02020603050405020304" pitchFamily="18" charset="0"/>
                          <a:cs typeface="Times New Roman" panose="02020603050405020304" pitchFamily="18" charset="0"/>
                        </a:rPr>
                        <a:t>201</a:t>
                      </a:r>
                      <a:r>
                        <a:rPr lang="ru-RU" sz="1600" dirty="0" smtClean="0">
                          <a:solidFill>
                            <a:schemeClr val="tx1"/>
                          </a:solidFill>
                          <a:effectLst/>
                          <a:latin typeface="Times New Roman" panose="02020603050405020304" pitchFamily="18" charset="0"/>
                          <a:cs typeface="Times New Roman" panose="02020603050405020304" pitchFamily="18" charset="0"/>
                        </a:rPr>
                        <a:t>8</a:t>
                      </a:r>
                      <a:r>
                        <a:rPr lang="en-US" sz="1600" dirty="0">
                          <a:solidFill>
                            <a:schemeClr val="tx1"/>
                          </a:solidFill>
                          <a:effectLst/>
                          <a:latin typeface="Times New Roman" panose="02020603050405020304" pitchFamily="18" charset="0"/>
                          <a:cs typeface="Times New Roman" panose="02020603050405020304" pitchFamily="18" charset="0"/>
                        </a:rPr>
                        <a:t> </a:t>
                      </a:r>
                      <a:r>
                        <a:rPr lang="ru-RU" sz="1600" dirty="0">
                          <a:solidFill>
                            <a:schemeClr val="tx1"/>
                          </a:solidFill>
                          <a:effectLst/>
                          <a:latin typeface="Times New Roman" panose="02020603050405020304" pitchFamily="18" charset="0"/>
                          <a:cs typeface="Times New Roman" panose="02020603050405020304" pitchFamily="18" charset="0"/>
                        </a:rPr>
                        <a:t>год</a:t>
                      </a:r>
                      <a:endParaRPr lang="ru-RU"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ts val="1440"/>
                        </a:lnSpc>
                        <a:spcAft>
                          <a:spcPts val="0"/>
                        </a:spcAft>
                      </a:pPr>
                      <a:r>
                        <a:rPr lang="en-US" sz="1600" dirty="0">
                          <a:solidFill>
                            <a:schemeClr val="tx1"/>
                          </a:solidFill>
                          <a:effectLst/>
                          <a:latin typeface="Times New Roman" panose="02020603050405020304" pitchFamily="18" charset="0"/>
                          <a:cs typeface="Times New Roman" panose="02020603050405020304" pitchFamily="18" charset="0"/>
                        </a:rPr>
                        <a:t>30 </a:t>
                      </a:r>
                      <a:r>
                        <a:rPr lang="ru-RU" sz="1600" dirty="0">
                          <a:solidFill>
                            <a:schemeClr val="tx1"/>
                          </a:solidFill>
                          <a:effectLst/>
                          <a:latin typeface="Times New Roman" panose="02020603050405020304" pitchFamily="18" charset="0"/>
                          <a:cs typeface="Times New Roman" panose="02020603050405020304" pitchFamily="18" charset="0"/>
                        </a:rPr>
                        <a:t>января </a:t>
                      </a:r>
                      <a:r>
                        <a:rPr lang="ru-RU" sz="1600" dirty="0" smtClean="0">
                          <a:solidFill>
                            <a:schemeClr val="tx1"/>
                          </a:solidFill>
                          <a:effectLst/>
                          <a:latin typeface="Times New Roman" panose="02020603050405020304" pitchFamily="18" charset="0"/>
                          <a:cs typeface="Times New Roman" panose="02020603050405020304" pitchFamily="18" charset="0"/>
                        </a:rPr>
                        <a:t>2019 </a:t>
                      </a:r>
                      <a:r>
                        <a:rPr lang="ru-RU" sz="1600" dirty="0">
                          <a:solidFill>
                            <a:schemeClr val="tx1"/>
                          </a:solidFill>
                          <a:effectLst/>
                          <a:latin typeface="Times New Roman" panose="02020603050405020304" pitchFamily="18" charset="0"/>
                          <a:cs typeface="Times New Roman" panose="02020603050405020304" pitchFamily="18" charset="0"/>
                        </a:rPr>
                        <a:t>г.</a:t>
                      </a:r>
                      <a:endParaRPr lang="ru-RU" sz="16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 xmlns:a16="http://schemas.microsoft.com/office/drawing/2014/main" val="10004"/>
                  </a:ext>
                </a:extLst>
              </a:tr>
            </a:tbl>
          </a:graphicData>
        </a:graphic>
      </p:graphicFrame>
      <p:sp>
        <p:nvSpPr>
          <p:cNvPr id="4" name="Номер слайда 3"/>
          <p:cNvSpPr>
            <a:spLocks noGrp="1"/>
          </p:cNvSpPr>
          <p:nvPr>
            <p:ph type="sldNum" sz="quarter" idx="11"/>
          </p:nvPr>
        </p:nvSpPr>
        <p:spPr/>
        <p:txBody>
          <a:bodyPr/>
          <a:lstStyle/>
          <a:p>
            <a:fld id="{E20E89E6-FE54-4E13-859C-1FA908D70D39}" type="slidenum">
              <a:rPr lang="ru-RU" smtClean="0">
                <a:solidFill>
                  <a:prstClr val="white"/>
                </a:solidFill>
              </a:rPr>
              <a:pPr/>
              <a:t>7</a:t>
            </a:fld>
            <a:endParaRPr lang="ru-RU" dirty="0">
              <a:solidFill>
                <a:prstClr val="white"/>
              </a:solidFill>
            </a:endParaRPr>
          </a:p>
        </p:txBody>
      </p:sp>
    </p:spTree>
    <p:extLst>
      <p:ext uri="{BB962C8B-B14F-4D97-AF65-F5344CB8AC3E}">
        <p14:creationId xmlns:p14="http://schemas.microsoft.com/office/powerpoint/2010/main" val="7653601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92804" y="362877"/>
            <a:ext cx="7751710" cy="707367"/>
          </a:xfrm>
        </p:spPr>
        <p:txBody>
          <a:bodyPr>
            <a:noAutofit/>
          </a:bodyPr>
          <a:lstStyle/>
          <a:p>
            <a:pPr algn="ctr"/>
            <a:r>
              <a:rPr lang="ru-RU" sz="2500" dirty="0">
                <a:solidFill>
                  <a:schemeClr val="tx2">
                    <a:lumMod val="75000"/>
                  </a:schemeClr>
                </a:solidFill>
                <a:latin typeface="Times New Roman" pitchFamily="18" charset="0"/>
                <a:cs typeface="Times New Roman" pitchFamily="18" charset="0"/>
              </a:rPr>
              <a:t>Основные параметры исчисления и уплаты </a:t>
            </a:r>
            <a:br>
              <a:rPr lang="ru-RU" sz="2500" dirty="0">
                <a:solidFill>
                  <a:schemeClr val="tx2">
                    <a:lumMod val="75000"/>
                  </a:schemeClr>
                </a:solidFill>
                <a:latin typeface="Times New Roman" pitchFamily="18" charset="0"/>
                <a:cs typeface="Times New Roman" pitchFamily="18" charset="0"/>
              </a:rPr>
            </a:br>
            <a:r>
              <a:rPr lang="ru-RU" sz="2500" dirty="0">
                <a:solidFill>
                  <a:schemeClr val="tx2">
                    <a:lumMod val="75000"/>
                  </a:schemeClr>
                </a:solidFill>
                <a:latin typeface="Times New Roman" pitchFamily="18" charset="0"/>
                <a:cs typeface="Times New Roman" pitchFamily="18" charset="0"/>
              </a:rPr>
              <a:t>страховых взносов</a:t>
            </a:r>
          </a:p>
        </p:txBody>
      </p:sp>
      <p:graphicFrame>
        <p:nvGraphicFramePr>
          <p:cNvPr id="7" name="Объект 6"/>
          <p:cNvGraphicFramePr>
            <a:graphicFrameLocks noGrp="1"/>
          </p:cNvGraphicFramePr>
          <p:nvPr>
            <p:ph idx="1"/>
            <p:extLst>
              <p:ext uri="{D42A27DB-BD31-4B8C-83A1-F6EECF244321}">
                <p14:modId xmlns:p14="http://schemas.microsoft.com/office/powerpoint/2010/main" val="2032905705"/>
              </p:ext>
            </p:extLst>
          </p:nvPr>
        </p:nvGraphicFramePr>
        <p:xfrm>
          <a:off x="539552" y="1556791"/>
          <a:ext cx="7784530" cy="4995184"/>
        </p:xfrm>
        <a:graphic>
          <a:graphicData uri="http://schemas.openxmlformats.org/drawingml/2006/table">
            <a:tbl>
              <a:tblPr firstRow="1" bandRow="1">
                <a:tableStyleId>{5C22544A-7EE6-4342-B048-85BDC9FD1C3A}</a:tableStyleId>
              </a:tblPr>
              <a:tblGrid>
                <a:gridCol w="2135577"/>
                <a:gridCol w="5648953"/>
              </a:tblGrid>
              <a:tr h="293038">
                <a:tc>
                  <a:txBody>
                    <a:bodyPr/>
                    <a:lstStyle/>
                    <a:p>
                      <a:pPr algn="ctr"/>
                      <a:r>
                        <a:rPr lang="ru-RU" sz="1800" dirty="0" smtClean="0">
                          <a:solidFill>
                            <a:schemeClr val="tx1"/>
                          </a:solidFill>
                          <a:latin typeface="Times New Roman" panose="02020603050405020304" pitchFamily="18" charset="0"/>
                          <a:cs typeface="Times New Roman" panose="02020603050405020304" pitchFamily="18" charset="0"/>
                        </a:rPr>
                        <a:t>Особенность</a:t>
                      </a:r>
                      <a:endParaRPr lang="ru-RU" sz="1800" dirty="0">
                        <a:solidFill>
                          <a:schemeClr val="tx1"/>
                        </a:solidFill>
                        <a:latin typeface="Times New Roman" panose="02020603050405020304" pitchFamily="18" charset="0"/>
                        <a:cs typeface="Times New Roman" panose="02020603050405020304" pitchFamily="18" charset="0"/>
                      </a:endParaRPr>
                    </a:p>
                  </a:txBody>
                  <a:tcPr marL="78191" marR="78191" marT="41468" marB="41468">
                    <a:solidFill>
                      <a:srgbClr val="95B3D7"/>
                    </a:solidFill>
                  </a:tcPr>
                </a:tc>
                <a:tc>
                  <a:txBody>
                    <a:bodyPr/>
                    <a:lstStyle/>
                    <a:p>
                      <a:pPr algn="ctr"/>
                      <a:r>
                        <a:rPr lang="ru-RU" sz="1800" dirty="0" smtClean="0">
                          <a:solidFill>
                            <a:schemeClr val="tx1"/>
                          </a:solidFill>
                          <a:latin typeface="Times New Roman" panose="02020603050405020304" pitchFamily="18" charset="0"/>
                          <a:cs typeface="Times New Roman" panose="02020603050405020304" pitchFamily="18" charset="0"/>
                        </a:rPr>
                        <a:t>Изменение</a:t>
                      </a:r>
                      <a:endParaRPr lang="ru-RU" sz="1800" dirty="0">
                        <a:solidFill>
                          <a:schemeClr val="tx1"/>
                        </a:solidFill>
                        <a:latin typeface="Times New Roman" panose="02020603050405020304" pitchFamily="18" charset="0"/>
                        <a:cs typeface="Times New Roman" panose="02020603050405020304" pitchFamily="18" charset="0"/>
                      </a:endParaRPr>
                    </a:p>
                  </a:txBody>
                  <a:tcPr marL="78191" marR="78191" marT="41468" marB="41468">
                    <a:solidFill>
                      <a:srgbClr val="95B3D7"/>
                    </a:solidFill>
                  </a:tcPr>
                </a:tc>
              </a:tr>
              <a:tr h="730367">
                <a:tc>
                  <a:txBody>
                    <a:bodyPr/>
                    <a:lstStyle/>
                    <a:p>
                      <a:pPr marL="0" marR="0" lvl="0" indent="0" algn="l" defTabSz="1042688" rtl="0" eaLnBrk="1" fontAlgn="auto" latinLnBrk="0" hangingPunct="1">
                        <a:lnSpc>
                          <a:spcPct val="100000"/>
                        </a:lnSpc>
                        <a:spcBef>
                          <a:spcPts val="0"/>
                        </a:spcBef>
                        <a:spcAft>
                          <a:spcPts val="0"/>
                        </a:spcAft>
                        <a:buClrTx/>
                        <a:buSzTx/>
                        <a:buFontTx/>
                        <a:buNone/>
                        <a:tabLst/>
                        <a:defRPr/>
                      </a:pPr>
                      <a:r>
                        <a:rPr lang="ru-RU" sz="1800" b="1" dirty="0" smtClean="0">
                          <a:latin typeface="Times New Roman" panose="02020603050405020304" pitchFamily="18" charset="0"/>
                          <a:cs typeface="Times New Roman" panose="02020603050405020304" pitchFamily="18" charset="0"/>
                        </a:rPr>
                        <a:t>Объект и база для исчисления страховых взносов</a:t>
                      </a:r>
                      <a:endParaRPr lang="ru-RU" sz="1800" dirty="0">
                        <a:latin typeface="Times New Roman" panose="02020603050405020304" pitchFamily="18" charset="0"/>
                        <a:cs typeface="Times New Roman" panose="02020603050405020304" pitchFamily="18" charset="0"/>
                      </a:endParaRPr>
                    </a:p>
                  </a:txBody>
                  <a:tcPr marL="78191" marR="78191" marT="41468" marB="41468" anchor="ctr"/>
                </a:tc>
                <a:tc>
                  <a:txBody>
                    <a:bodyPr/>
                    <a:lstStyle/>
                    <a:p>
                      <a:pPr marL="0" marR="0" lvl="0" indent="0" algn="just" defTabSz="1042688" rtl="0" eaLnBrk="1" fontAlgn="auto" latinLnBrk="0" hangingPunct="1">
                        <a:lnSpc>
                          <a:spcPct val="100000"/>
                        </a:lnSpc>
                        <a:spcBef>
                          <a:spcPts val="0"/>
                        </a:spcBef>
                        <a:spcAft>
                          <a:spcPts val="0"/>
                        </a:spcAft>
                        <a:buClrTx/>
                        <a:buSzTx/>
                        <a:buFontTx/>
                        <a:buNone/>
                        <a:tabLst/>
                        <a:defRPr/>
                      </a:pPr>
                      <a:r>
                        <a:rPr lang="ru-RU" sz="1800" dirty="0" smtClean="0">
                          <a:latin typeface="Times New Roman" panose="02020603050405020304" pitchFamily="18" charset="0"/>
                          <a:cs typeface="Times New Roman" panose="02020603050405020304" pitchFamily="18" charset="0"/>
                        </a:rPr>
                        <a:t>Сохранены в неизменном виде </a:t>
                      </a:r>
                    </a:p>
                    <a:p>
                      <a:pPr marL="0" marR="0" lvl="0" indent="0" algn="just" defTabSz="1042688" rtl="0" eaLnBrk="1" fontAlgn="auto" latinLnBrk="0" hangingPunct="1">
                        <a:lnSpc>
                          <a:spcPct val="100000"/>
                        </a:lnSpc>
                        <a:spcBef>
                          <a:spcPts val="0"/>
                        </a:spcBef>
                        <a:spcAft>
                          <a:spcPts val="0"/>
                        </a:spcAft>
                        <a:buClrTx/>
                        <a:buSzTx/>
                        <a:buFontTx/>
                        <a:buNone/>
                        <a:tabLst/>
                        <a:defRPr/>
                      </a:pPr>
                      <a:r>
                        <a:rPr lang="ru-RU" sz="1800" dirty="0" smtClean="0">
                          <a:latin typeface="Times New Roman" panose="02020603050405020304" pitchFamily="18" charset="0"/>
                          <a:cs typeface="Times New Roman" panose="02020603050405020304" pitchFamily="18" charset="0"/>
                        </a:rPr>
                        <a:t>(выплаты в рамках трудовых отношений, гражданско-правовых и </a:t>
                      </a:r>
                      <a:r>
                        <a:rPr lang="ru-RU" sz="1800" baseline="0" dirty="0" smtClean="0">
                          <a:latin typeface="Times New Roman" panose="02020603050405020304" pitchFamily="18" charset="0"/>
                          <a:cs typeface="Times New Roman" panose="02020603050405020304" pitchFamily="18" charset="0"/>
                        </a:rPr>
                        <a:t>авторских договоров);</a:t>
                      </a:r>
                      <a:endParaRPr lang="ru-RU" sz="1800" dirty="0">
                        <a:latin typeface="Times New Roman" panose="02020603050405020304" pitchFamily="18" charset="0"/>
                        <a:cs typeface="Times New Roman" panose="02020603050405020304" pitchFamily="18" charset="0"/>
                      </a:endParaRPr>
                    </a:p>
                  </a:txBody>
                  <a:tcPr marL="78191" marR="78191" marT="41468" marB="41468" anchor="ctr"/>
                </a:tc>
              </a:tr>
              <a:tr h="730367">
                <a:tc>
                  <a:txBody>
                    <a:bodyPr/>
                    <a:lstStyle/>
                    <a:p>
                      <a:pPr marL="0" marR="0" lvl="0" indent="0" algn="l" defTabSz="1042688" rtl="0" eaLnBrk="1" fontAlgn="auto" latinLnBrk="0" hangingPunct="1">
                        <a:lnSpc>
                          <a:spcPct val="100000"/>
                        </a:lnSpc>
                        <a:spcBef>
                          <a:spcPts val="0"/>
                        </a:spcBef>
                        <a:spcAft>
                          <a:spcPts val="0"/>
                        </a:spcAft>
                        <a:buClrTx/>
                        <a:buSzTx/>
                        <a:buFontTx/>
                        <a:buNone/>
                        <a:tabLst/>
                        <a:defRPr/>
                      </a:pPr>
                      <a:r>
                        <a:rPr lang="ru-RU" sz="1800" b="1" spc="-30" dirty="0" smtClean="0">
                          <a:latin typeface="Times New Roman" panose="02020603050405020304" pitchFamily="18" charset="0"/>
                          <a:cs typeface="Times New Roman" panose="02020603050405020304" pitchFamily="18" charset="0"/>
                        </a:rPr>
                        <a:t>Тариф</a:t>
                      </a:r>
                      <a:r>
                        <a:rPr lang="ru-RU" sz="1800" b="1" spc="-30" baseline="0" dirty="0" smtClean="0">
                          <a:latin typeface="Times New Roman" panose="02020603050405020304" pitchFamily="18" charset="0"/>
                          <a:cs typeface="Times New Roman" panose="02020603050405020304" pitchFamily="18" charset="0"/>
                        </a:rPr>
                        <a:t> страховых взносов для основной категории</a:t>
                      </a:r>
                      <a:endParaRPr lang="ru-RU" sz="1800" dirty="0">
                        <a:latin typeface="Times New Roman" panose="02020603050405020304" pitchFamily="18" charset="0"/>
                        <a:cs typeface="Times New Roman" panose="02020603050405020304" pitchFamily="18" charset="0"/>
                      </a:endParaRPr>
                    </a:p>
                  </a:txBody>
                  <a:tcPr marL="78191" marR="78191" marT="41468" marB="41468" anchor="ctr"/>
                </a:tc>
                <a:tc>
                  <a:txBody>
                    <a:bodyPr/>
                    <a:lstStyle/>
                    <a:p>
                      <a:pPr algn="just"/>
                      <a:r>
                        <a:rPr lang="ru-RU" sz="1800" u="sng" dirty="0" smtClean="0">
                          <a:latin typeface="Times New Roman" panose="02020603050405020304" pitchFamily="18" charset="0"/>
                          <a:cs typeface="Times New Roman" panose="02020603050405020304" pitchFamily="18" charset="0"/>
                        </a:rPr>
                        <a:t>На 2017-2020</a:t>
                      </a:r>
                      <a:r>
                        <a:rPr lang="ru-RU" sz="1800" u="sng" baseline="0" dirty="0" smtClean="0">
                          <a:latin typeface="Times New Roman" panose="02020603050405020304" pitchFamily="18" charset="0"/>
                          <a:cs typeface="Times New Roman" panose="02020603050405020304" pitchFamily="18" charset="0"/>
                        </a:rPr>
                        <a:t> </a:t>
                      </a:r>
                      <a:r>
                        <a:rPr lang="ru-RU" sz="1800" baseline="0" dirty="0" smtClean="0">
                          <a:latin typeface="Times New Roman" panose="02020603050405020304" pitchFamily="18" charset="0"/>
                          <a:cs typeface="Times New Roman" panose="02020603050405020304" pitchFamily="18" charset="0"/>
                        </a:rPr>
                        <a:t>годы в размере 30 % (ст.426 НК в редакции Федерального закона от 27.11.2017 № 361-ФЗ).</a:t>
                      </a:r>
                    </a:p>
                    <a:p>
                      <a:pPr algn="just"/>
                      <a:r>
                        <a:rPr lang="ru-RU" sz="1800" baseline="0" dirty="0" smtClean="0">
                          <a:latin typeface="Times New Roman" panose="02020603050405020304" pitchFamily="18" charset="0"/>
                          <a:cs typeface="Times New Roman" panose="02020603050405020304" pitchFamily="18" charset="0"/>
                        </a:rPr>
                        <a:t>(22% на ОПС, 2,9% на ОСС  5,1% на ОМС) и 10% на ОПС сверх предельной величины базы;</a:t>
                      </a:r>
                      <a:endParaRPr lang="ru-RU" sz="1800" dirty="0">
                        <a:latin typeface="Times New Roman" panose="02020603050405020304" pitchFamily="18" charset="0"/>
                        <a:cs typeface="Times New Roman" panose="02020603050405020304" pitchFamily="18" charset="0"/>
                      </a:endParaRPr>
                    </a:p>
                  </a:txBody>
                  <a:tcPr marL="78191" marR="78191" marT="41468" marB="41468" anchor="ctr"/>
                </a:tc>
              </a:tr>
              <a:tr h="1605025">
                <a:tc>
                  <a:txBody>
                    <a:bodyPr/>
                    <a:lstStyle/>
                    <a:p>
                      <a:r>
                        <a:rPr lang="ru-RU" sz="1800" b="1" dirty="0" smtClean="0">
                          <a:latin typeface="Times New Roman" panose="02020603050405020304" pitchFamily="18" charset="0"/>
                          <a:cs typeface="Times New Roman" panose="02020603050405020304" pitchFamily="18" charset="0"/>
                        </a:rPr>
                        <a:t>Пониженные тарифы</a:t>
                      </a:r>
                      <a:endParaRPr lang="ru-RU" sz="1800" b="1" dirty="0">
                        <a:latin typeface="Times New Roman" panose="02020603050405020304" pitchFamily="18" charset="0"/>
                        <a:cs typeface="Times New Roman" panose="02020603050405020304" pitchFamily="18" charset="0"/>
                      </a:endParaRPr>
                    </a:p>
                  </a:txBody>
                  <a:tcPr marL="78191" marR="78191" marT="41468" marB="41468" anchor="ctr"/>
                </a:tc>
                <a:tc>
                  <a:txBody>
                    <a:bodyPr/>
                    <a:lstStyle/>
                    <a:p>
                      <a:pPr marL="0" marR="0" lvl="0" indent="0" algn="l" defTabSz="1140154" rtl="0" eaLnBrk="1" fontAlgn="auto" latinLnBrk="0" hangingPunct="1">
                        <a:lnSpc>
                          <a:spcPct val="100000"/>
                        </a:lnSpc>
                        <a:spcBef>
                          <a:spcPts val="0"/>
                        </a:spcBef>
                        <a:spcAft>
                          <a:spcPts val="0"/>
                        </a:spcAft>
                        <a:buClrTx/>
                        <a:buSzTx/>
                        <a:buFontTx/>
                        <a:buNone/>
                        <a:tabLst/>
                        <a:defRPr/>
                      </a:pPr>
                      <a:r>
                        <a:rPr lang="ru-RU" sz="1800" dirty="0" smtClean="0">
                          <a:latin typeface="Times New Roman" panose="02020603050405020304" pitchFamily="18" charset="0"/>
                          <a:cs typeface="Times New Roman" panose="02020603050405020304" pitchFamily="18" charset="0"/>
                        </a:rPr>
                        <a:t>Сохранены в неизменном виде пониженные тарифы для всех 13 категорий плательщиков; </a:t>
                      </a:r>
                      <a:r>
                        <a:rPr lang="ru-RU" sz="1800" u="sng" dirty="0" smtClean="0">
                          <a:latin typeface="Times New Roman" panose="02020603050405020304" pitchFamily="18" charset="0"/>
                          <a:cs typeface="Times New Roman" panose="02020603050405020304" pitchFamily="18" charset="0"/>
                        </a:rPr>
                        <a:t>В </a:t>
                      </a:r>
                      <a:r>
                        <a:rPr lang="ru-RU" sz="1800" u="sng" dirty="0" err="1" smtClean="0">
                          <a:latin typeface="Times New Roman" panose="02020603050405020304" pitchFamily="18" charset="0"/>
                          <a:cs typeface="Times New Roman" panose="02020603050405020304" pitchFamily="18" charset="0"/>
                        </a:rPr>
                        <a:t>пп</a:t>
                      </a:r>
                      <a:r>
                        <a:rPr lang="ru-RU" sz="1800" u="sng" dirty="0" smtClean="0">
                          <a:latin typeface="Times New Roman" panose="02020603050405020304" pitchFamily="18" charset="0"/>
                          <a:cs typeface="Times New Roman" panose="02020603050405020304" pitchFamily="18" charset="0"/>
                        </a:rPr>
                        <a:t> 5. п. 1 ст.427 НК ФЗ от 27.11.2017 № 335-ФЗ внесены изменения</a:t>
                      </a:r>
                      <a:r>
                        <a:rPr lang="ru-RU" sz="1800" dirty="0" smtClean="0">
                          <a:latin typeface="Times New Roman" panose="02020603050405020304" pitchFamily="18" charset="0"/>
                          <a:cs typeface="Times New Roman" panose="02020603050405020304" pitchFamily="18" charset="0"/>
                        </a:rPr>
                        <a:t>:  </a:t>
                      </a:r>
                      <a:r>
                        <a:rPr lang="ru-RU" sz="1800" b="0" dirty="0" smtClean="0">
                          <a:latin typeface="Times New Roman" panose="02020603050405020304" pitchFamily="18" charset="0"/>
                          <a:cs typeface="Times New Roman" panose="02020603050405020304" pitchFamily="18" charset="0"/>
                        </a:rPr>
                        <a:t>н</a:t>
                      </a:r>
                      <a:r>
                        <a:rPr lang="ru-RU" sz="1800" b="0" i="0" u="none" strike="noStrike" kern="1200" baseline="0" dirty="0" smtClean="0">
                          <a:solidFill>
                            <a:schemeClr val="dk1"/>
                          </a:solidFill>
                          <a:latin typeface="Times New Roman" pitchFamily="18" charset="0"/>
                          <a:ea typeface="+mn-ea"/>
                          <a:cs typeface="Times New Roman" pitchFamily="18" charset="0"/>
                        </a:rPr>
                        <a:t>азвания </a:t>
                      </a:r>
                      <a:r>
                        <a:rPr lang="ru-RU" sz="1800" b="0" i="0" u="none" strike="noStrike" kern="1200" baseline="0" dirty="0" err="1" smtClean="0">
                          <a:solidFill>
                            <a:schemeClr val="dk1"/>
                          </a:solidFill>
                          <a:latin typeface="Times New Roman" pitchFamily="18" charset="0"/>
                          <a:ea typeface="+mn-ea"/>
                          <a:cs typeface="Times New Roman" pitchFamily="18" charset="0"/>
                        </a:rPr>
                        <a:t>льготируемых</a:t>
                      </a:r>
                      <a:r>
                        <a:rPr lang="ru-RU" sz="1800" b="0" i="0" u="none" strike="noStrike" kern="1200" baseline="0" dirty="0" smtClean="0">
                          <a:solidFill>
                            <a:schemeClr val="dk1"/>
                          </a:solidFill>
                          <a:latin typeface="Times New Roman" pitchFamily="18" charset="0"/>
                          <a:ea typeface="+mn-ea"/>
                          <a:cs typeface="Times New Roman" pitchFamily="18" charset="0"/>
                        </a:rPr>
                        <a:t> видов деятельности (УСН) теперь полностью совпадают с названиями структурных единиц </a:t>
                      </a:r>
                      <a:r>
                        <a:rPr lang="ru-RU" sz="1800" b="0" i="0" u="none" strike="noStrike" kern="1200" baseline="0" dirty="0" smtClean="0">
                          <a:solidFill>
                            <a:schemeClr val="dk1"/>
                          </a:solidFill>
                          <a:latin typeface="Times New Roman" pitchFamily="18" charset="0"/>
                          <a:ea typeface="+mn-ea"/>
                          <a:cs typeface="Times New Roman" pitchFamily="18" charset="0"/>
                          <a:hlinkClick r:id="rId2"/>
                        </a:rPr>
                        <a:t>ОКВЭД 2. </a:t>
                      </a:r>
                    </a:p>
                    <a:p>
                      <a:r>
                        <a:rPr lang="ru-RU" sz="1800" b="0" i="0" u="none" strike="noStrike" kern="1200" baseline="0" dirty="0" smtClean="0">
                          <a:solidFill>
                            <a:schemeClr val="dk1"/>
                          </a:solidFill>
                          <a:latin typeface="Times New Roman" pitchFamily="18" charset="0"/>
                          <a:ea typeface="+mn-ea"/>
                          <a:cs typeface="Times New Roman" pitchFamily="18" charset="0"/>
                        </a:rPr>
                        <a:t>Указанное положение распространяется на правоотношения, возникшие с 1 января 2017 года.</a:t>
                      </a:r>
                    </a:p>
                  </a:txBody>
                  <a:tcPr marL="78191" marR="78191" marT="41468" marB="41468" anchor="ctr"/>
                </a:tc>
              </a:tr>
            </a:tbl>
          </a:graphicData>
        </a:graphic>
      </p:graphicFrame>
      <p:sp>
        <p:nvSpPr>
          <p:cNvPr id="2" name="Номер слайда 1"/>
          <p:cNvSpPr>
            <a:spLocks noGrp="1"/>
          </p:cNvSpPr>
          <p:nvPr>
            <p:ph type="sldNum" sz="quarter" idx="11"/>
          </p:nvPr>
        </p:nvSpPr>
        <p:spPr/>
        <p:txBody>
          <a:bodyPr/>
          <a:lstStyle/>
          <a:p>
            <a:fld id="{E20E89E6-FE54-4E13-859C-1FA908D70D39}" type="slidenum">
              <a:rPr lang="ru-RU" smtClean="0">
                <a:solidFill>
                  <a:prstClr val="white"/>
                </a:solidFill>
              </a:rPr>
              <a:pPr/>
              <a:t>8</a:t>
            </a:fld>
            <a:endParaRPr lang="ru-RU" dirty="0">
              <a:solidFill>
                <a:prstClr val="white"/>
              </a:solidFill>
            </a:endParaRPr>
          </a:p>
        </p:txBody>
      </p:sp>
    </p:spTree>
    <p:extLst>
      <p:ext uri="{BB962C8B-B14F-4D97-AF65-F5344CB8AC3E}">
        <p14:creationId xmlns:p14="http://schemas.microsoft.com/office/powerpoint/2010/main" val="4000716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2"/>
          <p:cNvSpPr txBox="1">
            <a:spLocks/>
          </p:cNvSpPr>
          <p:nvPr/>
        </p:nvSpPr>
        <p:spPr>
          <a:xfrm>
            <a:off x="877528" y="359400"/>
            <a:ext cx="7751710" cy="718417"/>
          </a:xfrm>
          <a:prstGeom prst="rect">
            <a:avLst/>
          </a:prstGeom>
        </p:spPr>
        <p:txBody>
          <a:bodyPr vert="horz" lIns="91392" tIns="45696" rIns="91392" bIns="45696" rtlCol="0" anchor="ctr">
            <a:noAutofit/>
          </a:bodyPr>
          <a:lstStyle>
            <a:lvl1pPr marL="0" marR="0" indent="0" algn="l" defTabSz="1042688" rtl="0" eaLnBrk="1" fontAlgn="auto" latinLnBrk="0" hangingPunct="1">
              <a:lnSpc>
                <a:spcPct val="100000"/>
              </a:lnSpc>
              <a:spcBef>
                <a:spcPct val="0"/>
              </a:spcBef>
              <a:spcAft>
                <a:spcPts val="0"/>
              </a:spcAft>
              <a:buNone/>
              <a:tabLst/>
              <a:defRPr sz="5400" b="1" i="0" kern="1200">
                <a:solidFill>
                  <a:srgbClr val="005AA9"/>
                </a:solidFill>
                <a:latin typeface="+mj-lt"/>
                <a:ea typeface="+mj-ea"/>
                <a:cs typeface="+mj-cs"/>
              </a:defRPr>
            </a:lvl1pPr>
          </a:lstStyle>
          <a:p>
            <a:pPr algn="ctr"/>
            <a:r>
              <a:rPr lang="ru-RU" sz="2300" dirty="0">
                <a:solidFill>
                  <a:schemeClr val="tx2">
                    <a:lumMod val="75000"/>
                  </a:schemeClr>
                </a:solidFill>
                <a:latin typeface="Times New Roman" pitchFamily="18" charset="0"/>
                <a:cs typeface="Times New Roman" pitchFamily="18" charset="0"/>
              </a:rPr>
              <a:t>Тарифы страховых взносов для основной категории плательщиков</a:t>
            </a:r>
          </a:p>
        </p:txBody>
      </p:sp>
      <p:graphicFrame>
        <p:nvGraphicFramePr>
          <p:cNvPr id="7" name="Схема 6"/>
          <p:cNvGraphicFramePr/>
          <p:nvPr>
            <p:extLst>
              <p:ext uri="{D42A27DB-BD31-4B8C-83A1-F6EECF244321}">
                <p14:modId xmlns:p14="http://schemas.microsoft.com/office/powerpoint/2010/main" val="4217593372"/>
              </p:ext>
            </p:extLst>
          </p:nvPr>
        </p:nvGraphicFramePr>
        <p:xfrm>
          <a:off x="893178" y="1067181"/>
          <a:ext cx="7512093" cy="52901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Номер слайда 1"/>
          <p:cNvSpPr>
            <a:spLocks noGrp="1"/>
          </p:cNvSpPr>
          <p:nvPr>
            <p:ph type="sldNum" sz="quarter" idx="11"/>
          </p:nvPr>
        </p:nvSpPr>
        <p:spPr/>
        <p:txBody>
          <a:bodyPr/>
          <a:lstStyle/>
          <a:p>
            <a:fld id="{E20E89E6-FE54-4E13-859C-1FA908D70D39}" type="slidenum">
              <a:rPr lang="ru-RU" smtClean="0">
                <a:solidFill>
                  <a:prstClr val="white"/>
                </a:solidFill>
              </a:rPr>
              <a:pPr/>
              <a:t>9</a:t>
            </a:fld>
            <a:endParaRPr lang="ru-RU" dirty="0">
              <a:solidFill>
                <a:prstClr val="white"/>
              </a:solidFill>
            </a:endParaRPr>
          </a:p>
        </p:txBody>
      </p:sp>
    </p:spTree>
    <p:extLst>
      <p:ext uri="{BB962C8B-B14F-4D97-AF65-F5344CB8AC3E}">
        <p14:creationId xmlns:p14="http://schemas.microsoft.com/office/powerpoint/2010/main" val="2346072569"/>
      </p:ext>
    </p:extLst>
  </p:cSld>
  <p:clrMapOvr>
    <a:masterClrMapping/>
  </p:clrMapOvr>
</p:sld>
</file>

<file path=ppt/theme/theme1.xml><?xml version="1.0" encoding="utf-8"?>
<a:theme xmlns:a="http://schemas.openxmlformats.org/drawingml/2006/main" name="4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3124</TotalTime>
  <Words>1977</Words>
  <Application>Microsoft Office PowerPoint</Application>
  <PresentationFormat>Экран (4:3)</PresentationFormat>
  <Paragraphs>180</Paragraphs>
  <Slides>18</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4_Present_FNS2012_A4</vt:lpstr>
      <vt:lpstr>Презентация PowerPoint</vt:lpstr>
      <vt:lpstr> Форма Расчета по страховым взносам и Порядок заполнения утверждены  Приказом ФНС России от 10.10.2016 N ММВ-7-11/551@. Обязательный состав Расчета: </vt:lpstr>
      <vt:lpstr>Презентация PowerPoint</vt:lpstr>
      <vt:lpstr>Презентация PowerPoint</vt:lpstr>
      <vt:lpstr>Письмо ФНС России  от 29.12.2017 № ГД-4-11/27043@ «О направлении контрольных соотношений» </vt:lpstr>
      <vt:lpstr>Презентация PowerPoint</vt:lpstr>
      <vt:lpstr>Сроки представления расчета по страховым взносам  </vt:lpstr>
      <vt:lpstr>Основные параметры исчисления и уплаты  страховых взносов</vt:lpstr>
      <vt:lpstr>Презентация PowerPoint</vt:lpstr>
      <vt:lpstr>С 1 января 2018 года изменена предельная величина базы для исчисления страховых взносов - Постановление Правительства РФ от 15.11.2017 N 1378</vt:lpstr>
      <vt:lpstr>В 2018 году (изменения внесены в ст.431 НК РФ  Федеральным законом от 27.11.2017 N 335-ФЗ) Расчет считается непредставленным  в случае неверного заполнения Раздела 3 по строкам:</vt:lpstr>
      <vt:lpstr>ПФР рекомендует</vt:lpstr>
      <vt:lpstr>ПФР рекомендует</vt:lpstr>
      <vt:lpstr>Основные ошибки плательщиков, выявленные в ходе проведения камеральных налоговых проверок Расчетов по страховым взносам</vt:lpstr>
      <vt:lpstr>Основные ошибки плательщиков, выявленные в ходе проведения камеральных налоговых проверок Расчетов по страховым взносам (продолжение)</vt:lpstr>
      <vt:lpstr> Письмом от 25.07.2017 № ЕД-4-15/14490@ ФНС России обновила порядок работы комиссии по легализации облагаемой базы по НДФЛ и базы по страховым взносам  </vt:lpstr>
      <vt:lpstr>Страховые взносы в виде фиксированного платежа по ИП и др.лицам в 2018 году</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Архангельская Елена Евгеньевна</dc:creator>
  <cp:lastModifiedBy>Медведева Марина Николаевна</cp:lastModifiedBy>
  <cp:revision>124</cp:revision>
  <cp:lastPrinted>2017-12-12T03:49:27Z</cp:lastPrinted>
  <dcterms:created xsi:type="dcterms:W3CDTF">2017-03-19T03:29:50Z</dcterms:created>
  <dcterms:modified xsi:type="dcterms:W3CDTF">2018-03-14T05:39:41Z</dcterms:modified>
</cp:coreProperties>
</file>